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74" r:id="rId3"/>
    <p:sldId id="257" r:id="rId4"/>
    <p:sldId id="258" r:id="rId5"/>
    <p:sldId id="266" r:id="rId6"/>
    <p:sldId id="269" r:id="rId7"/>
    <p:sldId id="262" r:id="rId8"/>
    <p:sldId id="268" r:id="rId9"/>
    <p:sldId id="263" r:id="rId10"/>
    <p:sldId id="267" r:id="rId11"/>
    <p:sldId id="270" r:id="rId12"/>
    <p:sldId id="264" r:id="rId13"/>
    <p:sldId id="265" r:id="rId14"/>
    <p:sldId id="273" r:id="rId15"/>
    <p:sldId id="271" r:id="rId16"/>
    <p:sldId id="285" r:id="rId17"/>
    <p:sldId id="287" r:id="rId18"/>
    <p:sldId id="288" r:id="rId19"/>
    <p:sldId id="289" r:id="rId20"/>
    <p:sldId id="275" r:id="rId21"/>
    <p:sldId id="276" r:id="rId22"/>
    <p:sldId id="277" r:id="rId23"/>
    <p:sldId id="278" r:id="rId24"/>
    <p:sldId id="279" r:id="rId25"/>
    <p:sldId id="280" r:id="rId26"/>
    <p:sldId id="281" r:id="rId27"/>
    <p:sldId id="282" r:id="rId28"/>
    <p:sldId id="283" r:id="rId29"/>
    <p:sldId id="284" r:id="rId30"/>
    <p:sldId id="286" r:id="rId31"/>
    <p:sldId id="272"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4"/>
    <p:restoredTop sz="94676"/>
  </p:normalViewPr>
  <p:slideViewPr>
    <p:cSldViewPr snapToGrid="0" snapToObjects="1">
      <p:cViewPr varScale="1">
        <p:scale>
          <a:sx n="106" d="100"/>
          <a:sy n="106" d="100"/>
        </p:scale>
        <p:origin x="3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E54617-B11D-CF48-B466-329564126838}" type="datetimeFigureOut">
              <a:rPr lang="en-US" smtClean="0"/>
              <a:t>5/10/18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9CF71C-B0BC-5344-AC88-1C4E4190C657}" type="slidenum">
              <a:rPr lang="en-US" smtClean="0"/>
              <a:t>‹#›</a:t>
            </a:fld>
            <a:endParaRPr lang="en-US"/>
          </a:p>
        </p:txBody>
      </p:sp>
    </p:spTree>
    <p:extLst>
      <p:ext uri="{BB962C8B-B14F-4D97-AF65-F5344CB8AC3E}">
        <p14:creationId xmlns:p14="http://schemas.microsoft.com/office/powerpoint/2010/main" val="273270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0AA9F71-3FCB-1A4D-BE1C-76CD813A9334}" type="slidenum">
              <a:rPr kumimoji="1" lang="zh-CN" altLang="en-US" smtClean="0"/>
              <a:t>28</a:t>
            </a:fld>
            <a:endParaRPr kumimoji="1" lang="zh-CN" altLang="en-US"/>
          </a:p>
        </p:txBody>
      </p:sp>
    </p:spTree>
    <p:extLst>
      <p:ext uri="{BB962C8B-B14F-4D97-AF65-F5344CB8AC3E}">
        <p14:creationId xmlns:p14="http://schemas.microsoft.com/office/powerpoint/2010/main" val="13673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7AF2C95-3078-C549-AAF6-5BC1686A4F79}" type="datetimeFigureOut">
              <a:rPr lang="en-US" smtClean="0"/>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9C0EB-26AB-4C42-9EB5-0F5E934566CC}" type="slidenum">
              <a:rPr lang="en-US" smtClean="0"/>
              <a:t>‹#›</a:t>
            </a:fld>
            <a:endParaRPr lang="en-US"/>
          </a:p>
        </p:txBody>
      </p:sp>
    </p:spTree>
    <p:extLst>
      <p:ext uri="{BB962C8B-B14F-4D97-AF65-F5344CB8AC3E}">
        <p14:creationId xmlns:p14="http://schemas.microsoft.com/office/powerpoint/2010/main" val="629587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AF2C95-3078-C549-AAF6-5BC1686A4F79}" type="datetimeFigureOut">
              <a:rPr lang="en-US" smtClean="0"/>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9C0EB-26AB-4C42-9EB5-0F5E934566CC}" type="slidenum">
              <a:rPr lang="en-US" smtClean="0"/>
              <a:t>‹#›</a:t>
            </a:fld>
            <a:endParaRPr lang="en-US"/>
          </a:p>
        </p:txBody>
      </p:sp>
    </p:spTree>
    <p:extLst>
      <p:ext uri="{BB962C8B-B14F-4D97-AF65-F5344CB8AC3E}">
        <p14:creationId xmlns:p14="http://schemas.microsoft.com/office/powerpoint/2010/main" val="1386772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AF2C95-3078-C549-AAF6-5BC1686A4F79}" type="datetimeFigureOut">
              <a:rPr lang="en-US" smtClean="0"/>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9C0EB-26AB-4C42-9EB5-0F5E934566CC}" type="slidenum">
              <a:rPr lang="en-US" smtClean="0"/>
              <a:t>‹#›</a:t>
            </a:fld>
            <a:endParaRPr lang="en-US"/>
          </a:p>
        </p:txBody>
      </p:sp>
    </p:spTree>
    <p:extLst>
      <p:ext uri="{BB962C8B-B14F-4D97-AF65-F5344CB8AC3E}">
        <p14:creationId xmlns:p14="http://schemas.microsoft.com/office/powerpoint/2010/main" val="848109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AF2C95-3078-C549-AAF6-5BC1686A4F79}" type="datetimeFigureOut">
              <a:rPr lang="en-US" smtClean="0"/>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9C0EB-26AB-4C42-9EB5-0F5E934566CC}" type="slidenum">
              <a:rPr lang="en-US" smtClean="0"/>
              <a:t>‹#›</a:t>
            </a:fld>
            <a:endParaRPr lang="en-US"/>
          </a:p>
        </p:txBody>
      </p:sp>
    </p:spTree>
    <p:extLst>
      <p:ext uri="{BB962C8B-B14F-4D97-AF65-F5344CB8AC3E}">
        <p14:creationId xmlns:p14="http://schemas.microsoft.com/office/powerpoint/2010/main" val="81906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AF2C95-3078-C549-AAF6-5BC1686A4F79}" type="datetimeFigureOut">
              <a:rPr lang="en-US" smtClean="0"/>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9C0EB-26AB-4C42-9EB5-0F5E934566CC}" type="slidenum">
              <a:rPr lang="en-US" smtClean="0"/>
              <a:t>‹#›</a:t>
            </a:fld>
            <a:endParaRPr lang="en-US"/>
          </a:p>
        </p:txBody>
      </p:sp>
    </p:spTree>
    <p:extLst>
      <p:ext uri="{BB962C8B-B14F-4D97-AF65-F5344CB8AC3E}">
        <p14:creationId xmlns:p14="http://schemas.microsoft.com/office/powerpoint/2010/main" val="671799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AF2C95-3078-C549-AAF6-5BC1686A4F79}" type="datetimeFigureOut">
              <a:rPr lang="en-US" smtClean="0"/>
              <a:t>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9C0EB-26AB-4C42-9EB5-0F5E934566CC}" type="slidenum">
              <a:rPr lang="en-US" smtClean="0"/>
              <a:t>‹#›</a:t>
            </a:fld>
            <a:endParaRPr lang="en-US"/>
          </a:p>
        </p:txBody>
      </p:sp>
    </p:spTree>
    <p:extLst>
      <p:ext uri="{BB962C8B-B14F-4D97-AF65-F5344CB8AC3E}">
        <p14:creationId xmlns:p14="http://schemas.microsoft.com/office/powerpoint/2010/main" val="1604445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7AF2C95-3078-C549-AAF6-5BC1686A4F79}" type="datetimeFigureOut">
              <a:rPr lang="en-US" smtClean="0"/>
              <a:t>5/10/18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39C0EB-26AB-4C42-9EB5-0F5E934566CC}" type="slidenum">
              <a:rPr lang="en-US" smtClean="0"/>
              <a:t>‹#›</a:t>
            </a:fld>
            <a:endParaRPr lang="en-US"/>
          </a:p>
        </p:txBody>
      </p:sp>
    </p:spTree>
    <p:extLst>
      <p:ext uri="{BB962C8B-B14F-4D97-AF65-F5344CB8AC3E}">
        <p14:creationId xmlns:p14="http://schemas.microsoft.com/office/powerpoint/2010/main" val="2112493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7AF2C95-3078-C549-AAF6-5BC1686A4F79}" type="datetimeFigureOut">
              <a:rPr lang="en-US" smtClean="0"/>
              <a:t>5/10/18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39C0EB-26AB-4C42-9EB5-0F5E934566CC}" type="slidenum">
              <a:rPr lang="en-US" smtClean="0"/>
              <a:t>‹#›</a:t>
            </a:fld>
            <a:endParaRPr lang="en-US"/>
          </a:p>
        </p:txBody>
      </p:sp>
    </p:spTree>
    <p:extLst>
      <p:ext uri="{BB962C8B-B14F-4D97-AF65-F5344CB8AC3E}">
        <p14:creationId xmlns:p14="http://schemas.microsoft.com/office/powerpoint/2010/main" val="337068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AF2C95-3078-C549-AAF6-5BC1686A4F79}" type="datetimeFigureOut">
              <a:rPr lang="en-US" smtClean="0"/>
              <a:t>5/10/18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39C0EB-26AB-4C42-9EB5-0F5E934566CC}" type="slidenum">
              <a:rPr lang="en-US" smtClean="0"/>
              <a:t>‹#›</a:t>
            </a:fld>
            <a:endParaRPr lang="en-US"/>
          </a:p>
        </p:txBody>
      </p:sp>
    </p:spTree>
    <p:extLst>
      <p:ext uri="{BB962C8B-B14F-4D97-AF65-F5344CB8AC3E}">
        <p14:creationId xmlns:p14="http://schemas.microsoft.com/office/powerpoint/2010/main" val="4551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AF2C95-3078-C549-AAF6-5BC1686A4F79}" type="datetimeFigureOut">
              <a:rPr lang="en-US" smtClean="0"/>
              <a:t>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9C0EB-26AB-4C42-9EB5-0F5E934566CC}" type="slidenum">
              <a:rPr lang="en-US" smtClean="0"/>
              <a:t>‹#›</a:t>
            </a:fld>
            <a:endParaRPr lang="en-US"/>
          </a:p>
        </p:txBody>
      </p:sp>
    </p:spTree>
    <p:extLst>
      <p:ext uri="{BB962C8B-B14F-4D97-AF65-F5344CB8AC3E}">
        <p14:creationId xmlns:p14="http://schemas.microsoft.com/office/powerpoint/2010/main" val="400929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AF2C95-3078-C549-AAF6-5BC1686A4F79}" type="datetimeFigureOut">
              <a:rPr lang="en-US" smtClean="0"/>
              <a:t>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9C0EB-26AB-4C42-9EB5-0F5E934566CC}" type="slidenum">
              <a:rPr lang="en-US" smtClean="0"/>
              <a:t>‹#›</a:t>
            </a:fld>
            <a:endParaRPr lang="en-US"/>
          </a:p>
        </p:txBody>
      </p:sp>
    </p:spTree>
    <p:extLst>
      <p:ext uri="{BB962C8B-B14F-4D97-AF65-F5344CB8AC3E}">
        <p14:creationId xmlns:p14="http://schemas.microsoft.com/office/powerpoint/2010/main" val="17707630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AF2C95-3078-C549-AAF6-5BC1686A4F79}" type="datetimeFigureOut">
              <a:rPr lang="en-US" smtClean="0"/>
              <a:t>5/10/18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39C0EB-26AB-4C42-9EB5-0F5E934566CC}" type="slidenum">
              <a:rPr lang="en-US" smtClean="0"/>
              <a:t>‹#›</a:t>
            </a:fld>
            <a:endParaRPr lang="en-US"/>
          </a:p>
        </p:txBody>
      </p:sp>
    </p:spTree>
    <p:extLst>
      <p:ext uri="{BB962C8B-B14F-4D97-AF65-F5344CB8AC3E}">
        <p14:creationId xmlns:p14="http://schemas.microsoft.com/office/powerpoint/2010/main" val="936103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918052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charset="0"/>
                <a:ea typeface="Times New Roman" charset="0"/>
                <a:cs typeface="Times New Roman" charset="0"/>
              </a:rPr>
              <a:t>Model 2</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r>
              <a:rPr lang="en-US" altLang="zh-CN" dirty="0" smtClean="0">
                <a:latin typeface="Times New Roman" charset="0"/>
                <a:ea typeface="Times New Roman" charset="0"/>
                <a:cs typeface="Times New Roman" charset="0"/>
              </a:rPr>
              <a:t>Previous</a:t>
            </a:r>
            <a:r>
              <a:rPr lang="zh-CN" altLang="en-US" dirty="0" smtClean="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differential </a:t>
            </a:r>
            <a:r>
              <a:rPr lang="en-US" dirty="0">
                <a:latin typeface="Times New Roman" charset="0"/>
                <a:ea typeface="Times New Roman" charset="0"/>
                <a:cs typeface="Times New Roman" charset="0"/>
              </a:rPr>
              <a:t>equation does not consider the reduction in quantity due to competition within its own population. Considering this point, the differential equation at this time is changed to:</a:t>
            </a:r>
          </a:p>
        </p:txBody>
      </p:sp>
      <p:pic>
        <p:nvPicPr>
          <p:cNvPr id="4" name="Picture 3"/>
          <p:cNvPicPr>
            <a:picLocks noChangeAspect="1"/>
          </p:cNvPicPr>
          <p:nvPr/>
        </p:nvPicPr>
        <p:blipFill>
          <a:blip r:embed="rId2"/>
          <a:stretch>
            <a:fillRect/>
          </a:stretch>
        </p:blipFill>
        <p:spPr>
          <a:xfrm>
            <a:off x="837696" y="3659790"/>
            <a:ext cx="7324229" cy="697546"/>
          </a:xfrm>
          <a:prstGeom prst="rect">
            <a:avLst/>
          </a:prstGeom>
        </p:spPr>
      </p:pic>
      <p:pic>
        <p:nvPicPr>
          <p:cNvPr id="5" name="Picture 4"/>
          <p:cNvPicPr>
            <a:picLocks noChangeAspect="1"/>
          </p:cNvPicPr>
          <p:nvPr/>
        </p:nvPicPr>
        <p:blipFill>
          <a:blip r:embed="rId3"/>
          <a:stretch>
            <a:fillRect/>
          </a:stretch>
        </p:blipFill>
        <p:spPr>
          <a:xfrm>
            <a:off x="763778" y="4357336"/>
            <a:ext cx="7472064" cy="701603"/>
          </a:xfrm>
          <a:prstGeom prst="rect">
            <a:avLst/>
          </a:prstGeom>
        </p:spPr>
      </p:pic>
    </p:spTree>
    <p:extLst>
      <p:ext uri="{BB962C8B-B14F-4D97-AF65-F5344CB8AC3E}">
        <p14:creationId xmlns:p14="http://schemas.microsoft.com/office/powerpoint/2010/main" val="15316067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latin typeface="Times New Roman" charset="0"/>
                <a:ea typeface="Times New Roman" charset="0"/>
                <a:cs typeface="Times New Roman" charset="0"/>
              </a:rPr>
              <a:t>Consider stability, when the increase or decrease rate is zero (which the same as the value for differential equation is zero), system stable.</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580625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6776" y="538246"/>
            <a:ext cx="7886700" cy="4351338"/>
          </a:xfrm>
        </p:spPr>
        <p:txBody>
          <a:bodyPr/>
          <a:lstStyle/>
          <a:p>
            <a:r>
              <a:rPr lang="en-US" dirty="0" smtClean="0">
                <a:latin typeface="Times New Roman" charset="0"/>
                <a:ea typeface="Times New Roman" charset="0"/>
                <a:cs typeface="Times New Roman" charset="0"/>
              </a:rPr>
              <a:t>Based on </a:t>
            </a:r>
            <a:r>
              <a:rPr lang="en-US" dirty="0">
                <a:latin typeface="Times New Roman" charset="0"/>
                <a:ea typeface="Times New Roman" charset="0"/>
                <a:cs typeface="Times New Roman" charset="0"/>
              </a:rPr>
              <a:t>the previous </a:t>
            </a:r>
            <a:r>
              <a:rPr lang="en-US" dirty="0" smtClean="0">
                <a:latin typeface="Times New Roman" charset="0"/>
                <a:ea typeface="Times New Roman" charset="0"/>
                <a:cs typeface="Times New Roman" charset="0"/>
              </a:rPr>
              <a:t>one, also consider </a:t>
            </a:r>
            <a:r>
              <a:rPr lang="en-US" dirty="0">
                <a:latin typeface="Times New Roman" charset="0"/>
                <a:ea typeface="Times New Roman" charset="0"/>
                <a:cs typeface="Times New Roman" charset="0"/>
              </a:rPr>
              <a:t>the </a:t>
            </a:r>
            <a:r>
              <a:rPr lang="en-US" dirty="0" smtClean="0">
                <a:latin typeface="Times New Roman" charset="0"/>
                <a:ea typeface="Times New Roman" charset="0"/>
                <a:cs typeface="Times New Roman" charset="0"/>
              </a:rPr>
              <a:t>competition within population. The </a:t>
            </a:r>
            <a:r>
              <a:rPr lang="en-US" dirty="0">
                <a:latin typeface="Times New Roman" charset="0"/>
                <a:ea typeface="Times New Roman" charset="0"/>
                <a:cs typeface="Times New Roman" charset="0"/>
              </a:rPr>
              <a:t>addition of this factor takes </a:t>
            </a:r>
            <a:r>
              <a:rPr lang="en-US" dirty="0" smtClean="0">
                <a:latin typeface="Times New Roman" charset="0"/>
                <a:ea typeface="Times New Roman" charset="0"/>
                <a:cs typeface="Times New Roman" charset="0"/>
              </a:rPr>
              <a:t>the </a:t>
            </a:r>
            <a:r>
              <a:rPr lang="en-US" dirty="0">
                <a:latin typeface="Times New Roman" charset="0"/>
                <a:ea typeface="Times New Roman" charset="0"/>
                <a:cs typeface="Times New Roman" charset="0"/>
              </a:rPr>
              <a:t>limitation of environmental </a:t>
            </a:r>
            <a:r>
              <a:rPr lang="en-US" dirty="0" smtClean="0">
                <a:latin typeface="Times New Roman" charset="0"/>
                <a:ea typeface="Times New Roman" charset="0"/>
                <a:cs typeface="Times New Roman" charset="0"/>
              </a:rPr>
              <a:t>resources</a:t>
            </a:r>
            <a:r>
              <a:rPr lang="en-US" dirty="0">
                <a:latin typeface="Times New Roman" charset="0"/>
                <a:ea typeface="Times New Roman" charset="0"/>
                <a:cs typeface="Times New Roman" charset="0"/>
              </a:rPr>
              <a:t> into account</a:t>
            </a:r>
            <a:r>
              <a:rPr lang="en-US" dirty="0" smtClean="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76" y="2283786"/>
            <a:ext cx="5765800" cy="4229100"/>
          </a:xfrm>
          <a:prstGeom prst="rect">
            <a:avLst/>
          </a:prstGeom>
        </p:spPr>
      </p:pic>
      <p:sp>
        <p:nvSpPr>
          <p:cNvPr id="5" name="TextBox 4"/>
          <p:cNvSpPr txBox="1"/>
          <p:nvPr/>
        </p:nvSpPr>
        <p:spPr>
          <a:xfrm>
            <a:off x="6665495" y="2394284"/>
            <a:ext cx="1997242" cy="3139321"/>
          </a:xfrm>
          <a:prstGeom prst="rect">
            <a:avLst/>
          </a:prstGeom>
          <a:noFill/>
        </p:spPr>
        <p:txBody>
          <a:bodyPr wrap="square" rtlCol="0">
            <a:spAutoFit/>
          </a:bodyPr>
          <a:lstStyle/>
          <a:p>
            <a:r>
              <a:rPr lang="mr-IN" dirty="0" smtClean="0">
                <a:latin typeface="Times New Roman" charset="0"/>
                <a:ea typeface="Times New Roman" charset="0"/>
                <a:cs typeface="Times New Roman" charset="0"/>
              </a:rPr>
              <a:t>K</a:t>
            </a:r>
            <a:r>
              <a:rPr lang="mr-IN" baseline="-25000" dirty="0" smtClean="0">
                <a:latin typeface="Times New Roman" charset="0"/>
                <a:ea typeface="Times New Roman" charset="0"/>
                <a:cs typeface="Times New Roman" charset="0"/>
              </a:rPr>
              <a:t>1</a:t>
            </a:r>
            <a:r>
              <a:rPr lang="mr-IN" dirty="0" smtClean="0">
                <a:latin typeface="Times New Roman" charset="0"/>
                <a:ea typeface="Times New Roman" charset="0"/>
                <a:cs typeface="Times New Roman" charset="0"/>
              </a:rPr>
              <a:t>=0.2</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K</a:t>
            </a:r>
            <a:r>
              <a:rPr lang="mr-IN" baseline="-25000" dirty="0" smtClean="0">
                <a:latin typeface="Times New Roman" charset="0"/>
                <a:ea typeface="Times New Roman" charset="0"/>
                <a:cs typeface="Times New Roman" charset="0"/>
              </a:rPr>
              <a:t>3</a:t>
            </a:r>
            <a:r>
              <a:rPr lang="mr-IN" dirty="0" smtClean="0">
                <a:latin typeface="Times New Roman" charset="0"/>
                <a:ea typeface="Times New Roman" charset="0"/>
                <a:cs typeface="Times New Roman" charset="0"/>
              </a:rPr>
              <a:t>=0.0005</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K</a:t>
            </a:r>
            <a:r>
              <a:rPr lang="mr-IN" baseline="-25000" dirty="0" smtClean="0">
                <a:latin typeface="Times New Roman" charset="0"/>
                <a:ea typeface="Times New Roman" charset="0"/>
                <a:cs typeface="Times New Roman" charset="0"/>
              </a:rPr>
              <a:t>4</a:t>
            </a:r>
            <a:r>
              <a:rPr lang="mr-IN" dirty="0" smtClean="0">
                <a:latin typeface="Times New Roman" charset="0"/>
                <a:ea typeface="Times New Roman" charset="0"/>
                <a:cs typeface="Times New Roman" charset="0"/>
              </a:rPr>
              <a:t>=0.0002</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K</a:t>
            </a:r>
            <a:r>
              <a:rPr lang="mr-IN" baseline="-25000" dirty="0" smtClean="0">
                <a:latin typeface="Times New Roman" charset="0"/>
                <a:ea typeface="Times New Roman" charset="0"/>
                <a:cs typeface="Times New Roman" charset="0"/>
              </a:rPr>
              <a:t>6</a:t>
            </a:r>
            <a:r>
              <a:rPr lang="mr-IN" dirty="0" smtClean="0">
                <a:latin typeface="Times New Roman" charset="0"/>
                <a:ea typeface="Times New Roman" charset="0"/>
                <a:cs typeface="Times New Roman" charset="0"/>
              </a:rPr>
              <a:t>=0.2</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K</a:t>
            </a:r>
            <a:r>
              <a:rPr lang="mr-IN" baseline="-25000" dirty="0" smtClean="0">
                <a:latin typeface="Times New Roman" charset="0"/>
                <a:ea typeface="Times New Roman" charset="0"/>
                <a:cs typeface="Times New Roman" charset="0"/>
              </a:rPr>
              <a:t>2</a:t>
            </a:r>
            <a:r>
              <a:rPr lang="mr-IN" dirty="0" smtClean="0">
                <a:latin typeface="Times New Roman" charset="0"/>
                <a:ea typeface="Times New Roman" charset="0"/>
                <a:cs typeface="Times New Roman" charset="0"/>
              </a:rPr>
              <a:t>=0.00001</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K</a:t>
            </a:r>
            <a:r>
              <a:rPr lang="mr-IN" baseline="-25000" dirty="0" smtClean="0">
                <a:latin typeface="Times New Roman" charset="0"/>
                <a:ea typeface="Times New Roman" charset="0"/>
                <a:cs typeface="Times New Roman" charset="0"/>
              </a:rPr>
              <a:t>5</a:t>
            </a:r>
            <a:r>
              <a:rPr lang="mr-IN" dirty="0" smtClean="0">
                <a:latin typeface="Times New Roman" charset="0"/>
                <a:ea typeface="Times New Roman" charset="0"/>
                <a:cs typeface="Times New Roman" charset="0"/>
              </a:rPr>
              <a:t>=0.00001</a:t>
            </a:r>
            <a:endParaRPr lang="en-US" dirty="0" smtClean="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Initial:</a:t>
            </a:r>
          </a:p>
          <a:p>
            <a:r>
              <a:rPr lang="mr-IN" dirty="0" smtClean="0">
                <a:latin typeface="Times New Roman" charset="0"/>
                <a:ea typeface="Times New Roman" charset="0"/>
                <a:cs typeface="Times New Roman" charset="0"/>
              </a:rPr>
              <a:t>X</a:t>
            </a:r>
            <a:r>
              <a:rPr lang="mr-IN" baseline="-25000" dirty="0" smtClean="0">
                <a:latin typeface="Times New Roman" charset="0"/>
                <a:ea typeface="Times New Roman" charset="0"/>
                <a:cs typeface="Times New Roman" charset="0"/>
              </a:rPr>
              <a:t>1</a:t>
            </a:r>
            <a:r>
              <a:rPr lang="mr-IN" dirty="0" smtClean="0">
                <a:latin typeface="Times New Roman" charset="0"/>
                <a:ea typeface="Times New Roman" charset="0"/>
                <a:cs typeface="Times New Roman" charset="0"/>
              </a:rPr>
              <a:t>(0</a:t>
            </a:r>
            <a:r>
              <a:rPr lang="mr-IN" dirty="0">
                <a:latin typeface="Times New Roman" charset="0"/>
                <a:ea typeface="Times New Roman" charset="0"/>
                <a:cs typeface="Times New Roman" charset="0"/>
              </a:rPr>
              <a:t>)=</a:t>
            </a:r>
            <a:r>
              <a:rPr lang="mr-IN" dirty="0" smtClean="0">
                <a:latin typeface="Times New Roman" charset="0"/>
                <a:ea typeface="Times New Roman" charset="0"/>
                <a:cs typeface="Times New Roman" charset="0"/>
              </a:rPr>
              <a:t>1500</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X</a:t>
            </a:r>
            <a:r>
              <a:rPr lang="mr-IN" baseline="-25000" dirty="0" smtClean="0">
                <a:latin typeface="Times New Roman" charset="0"/>
                <a:ea typeface="Times New Roman" charset="0"/>
                <a:cs typeface="Times New Roman" charset="0"/>
              </a:rPr>
              <a:t>2</a:t>
            </a:r>
            <a:r>
              <a:rPr lang="mr-IN" dirty="0" smtClean="0">
                <a:latin typeface="Times New Roman" charset="0"/>
                <a:ea typeface="Times New Roman" charset="0"/>
                <a:cs typeface="Times New Roman" charset="0"/>
              </a:rPr>
              <a:t>(0</a:t>
            </a:r>
            <a:r>
              <a:rPr lang="mr-IN" dirty="0">
                <a:latin typeface="Times New Roman" charset="0"/>
                <a:ea typeface="Times New Roman" charset="0"/>
                <a:cs typeface="Times New Roman" charset="0"/>
              </a:rPr>
              <a:t>)=</a:t>
            </a:r>
            <a:r>
              <a:rPr lang="mr-IN" dirty="0" smtClean="0">
                <a:latin typeface="Times New Roman" charset="0"/>
                <a:ea typeface="Times New Roman" charset="0"/>
                <a:cs typeface="Times New Roman" charset="0"/>
              </a:rPr>
              <a:t>500</a:t>
            </a:r>
          </a:p>
          <a:p>
            <a:endParaRPr lang="en-US" dirty="0"/>
          </a:p>
        </p:txBody>
      </p:sp>
    </p:spTree>
    <p:extLst>
      <p:ext uri="{BB962C8B-B14F-4D97-AF65-F5344CB8AC3E}">
        <p14:creationId xmlns:p14="http://schemas.microsoft.com/office/powerpoint/2010/main" val="1013010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latin typeface="Times New Roman" charset="0"/>
                <a:ea typeface="Times New Roman" charset="0"/>
                <a:cs typeface="Times New Roman" charset="0"/>
              </a:rPr>
              <a:t>The population returns to a stable value after a certain period of oscillation.</a:t>
            </a:r>
          </a:p>
        </p:txBody>
      </p:sp>
    </p:spTree>
    <p:extLst>
      <p:ext uri="{BB962C8B-B14F-4D97-AF65-F5344CB8AC3E}">
        <p14:creationId xmlns:p14="http://schemas.microsoft.com/office/powerpoint/2010/main" val="13061839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Times New Roman" charset="0"/>
                <a:ea typeface="Times New Roman" charset="0"/>
                <a:cs typeface="Times New Roman" charset="0"/>
              </a:rPr>
              <a:t>Model 3</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r>
              <a:rPr lang="en-US" altLang="zh-CN" dirty="0" smtClean="0">
                <a:latin typeface="Times New Roman" charset="0"/>
                <a:ea typeface="Times New Roman" charset="0"/>
                <a:cs typeface="Times New Roman" charset="0"/>
              </a:rPr>
              <a:t>C</a:t>
            </a:r>
            <a:r>
              <a:rPr lang="en-US" dirty="0" smtClean="0">
                <a:latin typeface="Times New Roman" charset="0"/>
                <a:ea typeface="Times New Roman" charset="0"/>
                <a:cs typeface="Times New Roman" charset="0"/>
              </a:rPr>
              <a:t>onsider </a:t>
            </a:r>
            <a:r>
              <a:rPr lang="en-US" dirty="0">
                <a:latin typeface="Times New Roman" charset="0"/>
                <a:ea typeface="Times New Roman" charset="0"/>
                <a:cs typeface="Times New Roman" charset="0"/>
              </a:rPr>
              <a:t>two models of predators competing for the same food species. The factors considered remain unchanged, but the prey is affected by two predators. The </a:t>
            </a:r>
            <a:r>
              <a:rPr lang="en-US" dirty="0" smtClean="0">
                <a:latin typeface="Times New Roman" charset="0"/>
                <a:ea typeface="Times New Roman" charset="0"/>
                <a:cs typeface="Times New Roman" charset="0"/>
              </a:rPr>
              <a:t>prey </a:t>
            </a:r>
            <a:r>
              <a:rPr lang="en-US" dirty="0">
                <a:latin typeface="Times New Roman" charset="0"/>
                <a:ea typeface="Times New Roman" charset="0"/>
                <a:cs typeface="Times New Roman" charset="0"/>
              </a:rPr>
              <a:t>is X </a:t>
            </a:r>
            <a:r>
              <a:rPr lang="en-US" dirty="0" smtClean="0">
                <a:latin typeface="Times New Roman" charset="0"/>
                <a:ea typeface="Times New Roman" charset="0"/>
                <a:cs typeface="Times New Roman" charset="0"/>
              </a:rPr>
              <a:t>, </a:t>
            </a:r>
            <a:r>
              <a:rPr lang="en-US" dirty="0">
                <a:latin typeface="Times New Roman" charset="0"/>
                <a:ea typeface="Times New Roman" charset="0"/>
                <a:cs typeface="Times New Roman" charset="0"/>
              </a:rPr>
              <a:t>and the predator is Y</a:t>
            </a:r>
            <a:r>
              <a:rPr lang="en-US" baseline="-25000" dirty="0">
                <a:latin typeface="Times New Roman" charset="0"/>
                <a:ea typeface="Times New Roman" charset="0"/>
                <a:cs typeface="Times New Roman" charset="0"/>
              </a:rPr>
              <a:t>1</a:t>
            </a:r>
            <a:r>
              <a:rPr lang="en-US" dirty="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 and </a:t>
            </a:r>
            <a:r>
              <a:rPr lang="en-US" altLang="zh-CN" dirty="0" smtClean="0">
                <a:latin typeface="Times New Roman" charset="0"/>
                <a:ea typeface="Times New Roman" charset="0"/>
                <a:cs typeface="Times New Roman" charset="0"/>
              </a:rPr>
              <a:t>Y</a:t>
            </a:r>
            <a:r>
              <a:rPr lang="en-US" altLang="zh-CN" baseline="-25000" dirty="0" smtClean="0">
                <a:latin typeface="Times New Roman" charset="0"/>
                <a:ea typeface="Times New Roman" charset="0"/>
                <a:cs typeface="Times New Roman" charset="0"/>
              </a:rPr>
              <a:t>2</a:t>
            </a:r>
          </a:p>
        </p:txBody>
      </p:sp>
    </p:spTree>
    <p:extLst>
      <p:ext uri="{BB962C8B-B14F-4D97-AF65-F5344CB8AC3E}">
        <p14:creationId xmlns:p14="http://schemas.microsoft.com/office/powerpoint/2010/main" val="1890920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 name="Picture 8"/>
          <p:cNvPicPr>
            <a:picLocks noChangeAspect="1"/>
          </p:cNvPicPr>
          <p:nvPr/>
        </p:nvPicPr>
        <p:blipFill>
          <a:blip r:embed="rId2"/>
          <a:stretch>
            <a:fillRect/>
          </a:stretch>
        </p:blipFill>
        <p:spPr>
          <a:xfrm>
            <a:off x="4458869" y="3613217"/>
            <a:ext cx="4365353" cy="3244783"/>
          </a:xfrm>
          <a:prstGeom prst="rect">
            <a:avLst/>
          </a:prstGeom>
        </p:spPr>
      </p:pic>
      <p:pic>
        <p:nvPicPr>
          <p:cNvPr id="10" name="Picture 9"/>
          <p:cNvPicPr>
            <a:picLocks noChangeAspect="1"/>
          </p:cNvPicPr>
          <p:nvPr/>
        </p:nvPicPr>
        <p:blipFill>
          <a:blip r:embed="rId3"/>
          <a:stretch>
            <a:fillRect/>
          </a:stretch>
        </p:blipFill>
        <p:spPr>
          <a:xfrm>
            <a:off x="230962" y="3598527"/>
            <a:ext cx="4301596" cy="3197392"/>
          </a:xfrm>
          <a:prstGeom prst="rect">
            <a:avLst/>
          </a:prstGeom>
        </p:spPr>
      </p:pic>
      <p:pic>
        <p:nvPicPr>
          <p:cNvPr id="11" name="Picture 10"/>
          <p:cNvPicPr>
            <a:picLocks noChangeAspect="1"/>
          </p:cNvPicPr>
          <p:nvPr/>
        </p:nvPicPr>
        <p:blipFill>
          <a:blip r:embed="rId4"/>
          <a:stretch>
            <a:fillRect/>
          </a:stretch>
        </p:blipFill>
        <p:spPr>
          <a:xfrm>
            <a:off x="4413766" y="374993"/>
            <a:ext cx="4336767" cy="3223534"/>
          </a:xfrm>
          <a:prstGeom prst="rect">
            <a:avLst/>
          </a:prstGeom>
        </p:spPr>
      </p:pic>
      <p:pic>
        <p:nvPicPr>
          <p:cNvPr id="13" name="Picture 12"/>
          <p:cNvPicPr>
            <a:picLocks noChangeAspect="1"/>
          </p:cNvPicPr>
          <p:nvPr/>
        </p:nvPicPr>
        <p:blipFill>
          <a:blip r:embed="rId5"/>
          <a:stretch>
            <a:fillRect/>
          </a:stretch>
        </p:blipFill>
        <p:spPr>
          <a:xfrm>
            <a:off x="118760" y="374993"/>
            <a:ext cx="4413798" cy="3280792"/>
          </a:xfrm>
          <a:prstGeom prst="rect">
            <a:avLst/>
          </a:prstGeom>
        </p:spPr>
      </p:pic>
    </p:spTree>
    <p:extLst>
      <p:ext uri="{BB962C8B-B14F-4D97-AF65-F5344CB8AC3E}">
        <p14:creationId xmlns:p14="http://schemas.microsoft.com/office/powerpoint/2010/main" val="7365628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734" y="269874"/>
            <a:ext cx="7886700" cy="1325563"/>
          </a:xfrm>
        </p:spPr>
        <p:txBody>
          <a:bodyPr/>
          <a:lstStyle/>
          <a:p>
            <a:r>
              <a:rPr lang="en-US" dirty="0">
                <a:latin typeface="Times New Roman" charset="0"/>
                <a:ea typeface="Times New Roman" charset="0"/>
                <a:cs typeface="Times New Roman" charset="0"/>
              </a:rPr>
              <a:t>Infectious disease model</a:t>
            </a:r>
          </a:p>
        </p:txBody>
      </p:sp>
      <p:sp>
        <p:nvSpPr>
          <p:cNvPr id="3" name="Content Placeholder 2"/>
          <p:cNvSpPr>
            <a:spLocks noGrp="1"/>
          </p:cNvSpPr>
          <p:nvPr>
            <p:ph idx="1"/>
          </p:nvPr>
        </p:nvSpPr>
        <p:spPr/>
        <p:txBody>
          <a:bodyPr>
            <a:normAutofit/>
          </a:bodyPr>
          <a:lstStyle/>
          <a:p>
            <a:pPr marL="0" indent="0">
              <a:buNone/>
            </a:pPr>
            <a:endParaRPr lang="en-US" dirty="0">
              <a:latin typeface="Times New Roman" charset="0"/>
              <a:ea typeface="Times New Roman" charset="0"/>
              <a:cs typeface="Times New Roman" charset="0"/>
            </a:endParaRPr>
          </a:p>
        </p:txBody>
      </p:sp>
      <p:pic>
        <p:nvPicPr>
          <p:cNvPr id="4" name="Picture 3"/>
          <p:cNvPicPr>
            <a:picLocks noChangeAspect="1"/>
          </p:cNvPicPr>
          <p:nvPr/>
        </p:nvPicPr>
        <p:blipFill>
          <a:blip r:embed="rId2"/>
          <a:stretch>
            <a:fillRect/>
          </a:stretch>
        </p:blipFill>
        <p:spPr>
          <a:xfrm>
            <a:off x="0" y="1981200"/>
            <a:ext cx="9144000" cy="3810000"/>
          </a:xfrm>
          <a:prstGeom prst="rect">
            <a:avLst/>
          </a:prstGeom>
        </p:spPr>
      </p:pic>
    </p:spTree>
    <p:extLst>
      <p:ext uri="{BB962C8B-B14F-4D97-AF65-F5344CB8AC3E}">
        <p14:creationId xmlns:p14="http://schemas.microsoft.com/office/powerpoint/2010/main" val="15862759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875D451-5531-F149-A924-299B7B219E74}"/>
              </a:ext>
            </a:extLst>
          </p:cNvPr>
          <p:cNvSpPr>
            <a:spLocks noGrp="1"/>
          </p:cNvSpPr>
          <p:nvPr>
            <p:ph type="title"/>
          </p:nvPr>
        </p:nvSpPr>
        <p:spPr/>
        <p:txBody>
          <a:bodyPr/>
          <a:lstStyle/>
          <a:p>
            <a:r>
              <a:rPr kumimoji="1" lang="en-US" altLang="zh-CN" dirty="0">
                <a:latin typeface="Times" pitchFamily="2" charset="0"/>
              </a:rPr>
              <a:t>model1</a:t>
            </a:r>
            <a:endParaRPr kumimoji="1" lang="zh-CN" altLang="en-US" dirty="0">
              <a:latin typeface="Times" pitchFamily="2" charset="0"/>
            </a:endParaRPr>
          </a:p>
        </p:txBody>
      </p:sp>
      <p:sp>
        <p:nvSpPr>
          <p:cNvPr id="3" name="内容占位符 2">
            <a:extLst>
              <a:ext uri="{FF2B5EF4-FFF2-40B4-BE49-F238E27FC236}">
                <a16:creationId xmlns:a16="http://schemas.microsoft.com/office/drawing/2014/main" xmlns="" id="{BB80A8FC-FB2A-BE44-A4D9-ABAFED6C74CF}"/>
              </a:ext>
            </a:extLst>
          </p:cNvPr>
          <p:cNvSpPr>
            <a:spLocks noGrp="1"/>
          </p:cNvSpPr>
          <p:nvPr>
            <p:ph idx="1"/>
          </p:nvPr>
        </p:nvSpPr>
        <p:spPr/>
        <p:txBody>
          <a:bodyPr/>
          <a:lstStyle/>
          <a:p>
            <a:r>
              <a:rPr kumimoji="1" lang="en-US" altLang="zh-CN" dirty="0">
                <a:latin typeface="Times" pitchFamily="2" charset="0"/>
              </a:rPr>
              <a:t>Assume:</a:t>
            </a:r>
          </a:p>
          <a:p>
            <a:r>
              <a:rPr kumimoji="1" lang="en-US" altLang="zh-CN" dirty="0">
                <a:latin typeface="Times" pitchFamily="2" charset="0"/>
              </a:rPr>
              <a:t>1. Each individual has the same probability to get disease. Once the individual get disease, he/she will stay in the diseased status</a:t>
            </a:r>
          </a:p>
          <a:p>
            <a:r>
              <a:rPr kumimoji="1" lang="en-US" altLang="zh-CN" dirty="0">
                <a:latin typeface="Times" pitchFamily="2" charset="0"/>
              </a:rPr>
              <a:t>2. The propagation speed depends on the number of infection individual and the number of easy-infection individual</a:t>
            </a:r>
          </a:p>
          <a:p>
            <a:r>
              <a:rPr kumimoji="1" lang="en-US" altLang="zh-CN" dirty="0">
                <a:latin typeface="Times" pitchFamily="2" charset="0"/>
              </a:rPr>
              <a:t>3. The total population is constant</a:t>
            </a:r>
          </a:p>
        </p:txBody>
      </p:sp>
    </p:spTree>
    <p:extLst>
      <p:ext uri="{BB962C8B-B14F-4D97-AF65-F5344CB8AC3E}">
        <p14:creationId xmlns:p14="http://schemas.microsoft.com/office/powerpoint/2010/main" val="4149839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A1ADD7-A5D3-2749-A5C5-9E546C6C2FE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3E53ED92-566E-3443-9619-A464E3A68738}"/>
              </a:ext>
            </a:extLst>
          </p:cNvPr>
          <p:cNvSpPr>
            <a:spLocks noGrp="1"/>
          </p:cNvSpPr>
          <p:nvPr>
            <p:ph idx="1"/>
          </p:nvPr>
        </p:nvSpPr>
        <p:spPr/>
        <p:txBody>
          <a:bodyPr/>
          <a:lstStyle/>
          <a:p>
            <a:r>
              <a:rPr kumimoji="1" lang="en-US" altLang="zh-CN" dirty="0">
                <a:latin typeface="Times" pitchFamily="2" charset="0"/>
              </a:rPr>
              <a:t>Infected : Y(t)</a:t>
            </a:r>
          </a:p>
          <a:p>
            <a:r>
              <a:rPr kumimoji="1" lang="en-US" altLang="zh-CN" dirty="0">
                <a:latin typeface="Times" pitchFamily="2" charset="0"/>
              </a:rPr>
              <a:t>Uninfected: X(t)</a:t>
            </a:r>
          </a:p>
          <a:p>
            <a:r>
              <a:rPr kumimoji="1" lang="en-US" altLang="zh-CN" dirty="0">
                <a:latin typeface="Times" pitchFamily="2" charset="0"/>
              </a:rPr>
              <a:t>X(t) + Y(t) = N (constant)</a:t>
            </a:r>
          </a:p>
          <a:p>
            <a:endParaRPr kumimoji="1" lang="en-US" altLang="zh-CN" dirty="0">
              <a:latin typeface="Times" pitchFamily="2" charset="0"/>
            </a:endParaRPr>
          </a:p>
          <a:p>
            <a:r>
              <a:rPr kumimoji="1" lang="en-US" altLang="zh-CN" dirty="0">
                <a:latin typeface="Times" pitchFamily="2" charset="0"/>
              </a:rPr>
              <a:t>Y’[t] = KX[t]Y[t]   X[t] +Y[t] = N</a:t>
            </a:r>
          </a:p>
          <a:p>
            <a:r>
              <a:rPr kumimoji="1" lang="en-US" altLang="zh-CN" dirty="0">
                <a:latin typeface="Times" pitchFamily="2" charset="0"/>
              </a:rPr>
              <a:t>Y’[t] = K(N-Y[t])Y[T]</a:t>
            </a:r>
          </a:p>
          <a:p>
            <a:endParaRPr kumimoji="1" lang="en-US" altLang="zh-CN" dirty="0">
              <a:latin typeface="Times" pitchFamily="2" charset="0"/>
            </a:endParaRPr>
          </a:p>
          <a:p>
            <a:endParaRPr kumimoji="1" lang="en-US" altLang="zh-CN" dirty="0">
              <a:latin typeface="Times" pitchFamily="2" charset="0"/>
            </a:endParaRPr>
          </a:p>
          <a:p>
            <a:endParaRPr kumimoji="1" lang="zh-CN" altLang="en-US" dirty="0">
              <a:latin typeface="Times" pitchFamily="2" charset="0"/>
            </a:endParaRPr>
          </a:p>
        </p:txBody>
      </p:sp>
    </p:spTree>
    <p:extLst>
      <p:ext uri="{BB962C8B-B14F-4D97-AF65-F5344CB8AC3E}">
        <p14:creationId xmlns:p14="http://schemas.microsoft.com/office/powerpoint/2010/main" val="1755778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308CCCA-111A-BD44-B392-A75C4B27D195}"/>
                  </a:ext>
                </a:extLst>
              </p:cNvPr>
              <p:cNvSpPr>
                <a:spLocks noGrp="1"/>
              </p:cNvSpPr>
              <p:nvPr>
                <p:ph idx="1"/>
              </p:nvPr>
            </p:nvSpPr>
            <p:spPr>
              <a:xfrm>
                <a:off x="577393" y="736627"/>
                <a:ext cx="3320780" cy="1326137"/>
              </a:xfrm>
            </p:spPr>
            <p:txBody>
              <a:bodyPr>
                <a:normAutofit fontScale="92500" lnSpcReduction="20000"/>
              </a:bodyPr>
              <a:lstStyle/>
              <a:p>
                <a:r>
                  <a:rPr lang="en-US" altLang="zh-CN" dirty="0">
                    <a:latin typeface="Times" pitchFamily="2" charset="0"/>
                  </a:rPr>
                  <a:t>analytic solution</a:t>
                </a:r>
              </a:p>
              <a:p>
                <a:pPr marL="0" indent="0">
                  <a:buNone/>
                </a:pPr>
                <a:r>
                  <a:rPr lang="en-US" altLang="zh-CN" b="0" dirty="0"/>
                  <a:t>Y</a:t>
                </a:r>
                <a14:m>
                  <m:oMath xmlns:m="http://schemas.openxmlformats.org/officeDocument/2006/math">
                    <m:d>
                      <m:dPr>
                        <m:begChr m:val="["/>
                        <m:endChr m:val="]"/>
                        <m:ctrlPr>
                          <a:rPr lang="en-US" altLang="zh-CN" b="0" i="1" smtClean="0">
                            <a:latin typeface="Cambria Math"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f>
                      <m:fPr>
                        <m:ctrlPr>
                          <a:rPr lang="en-US" altLang="zh-CN" i="1" smtClean="0">
                            <a:latin typeface="Cambria Math" charset="0"/>
                          </a:rPr>
                        </m:ctrlPr>
                      </m:fPr>
                      <m:num>
                        <m:sSup>
                          <m:sSupPr>
                            <m:ctrlPr>
                              <a:rPr lang="en-US" altLang="zh-CN" i="1" smtClean="0">
                                <a:latin typeface="Cambria Math"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𝐾𝑁𝑇</m:t>
                            </m:r>
                          </m:sup>
                        </m:sSup>
                        <m:r>
                          <a:rPr lang="en-US" altLang="zh-CN" b="0" i="1" smtClean="0">
                            <a:latin typeface="Cambria Math" panose="02040503050406030204" pitchFamily="18" charset="0"/>
                          </a:rPr>
                          <m:t>𝑁</m:t>
                        </m:r>
                        <m:sSub>
                          <m:sSubPr>
                            <m:ctrlPr>
                              <a:rPr lang="en-US" altLang="zh-CN" b="0" i="1" smtClean="0">
                                <a:latin typeface="Cambria Math"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0</m:t>
                            </m:r>
                          </m:sub>
                        </m:sSub>
                      </m:num>
                      <m:den>
                        <m:r>
                          <a:rPr lang="en-US" altLang="zh-CN" b="0" i="1" smtClean="0">
                            <a:latin typeface="Cambria Math" panose="02040503050406030204" pitchFamily="18" charset="0"/>
                          </a:rPr>
                          <m:t>𝑁</m:t>
                        </m:r>
                        <m:r>
                          <a:rPr lang="en-US" altLang="zh-CN" b="0" i="1" smtClean="0">
                            <a:latin typeface="Cambria Math" panose="02040503050406030204" pitchFamily="18" charset="0"/>
                          </a:rPr>
                          <m:t>−</m:t>
                        </m:r>
                        <m:sSub>
                          <m:sSubPr>
                            <m:ctrlPr>
                              <a:rPr lang="en-US" altLang="zh-CN" b="0" i="1" smtClean="0">
                                <a:latin typeface="Cambria Math"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p>
                          <m:sSupPr>
                            <m:ctrlPr>
                              <a:rPr lang="en-US" altLang="zh-CN" b="0" i="1" smtClean="0">
                                <a:latin typeface="Cambria Math"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𝐾𝑁𝑇</m:t>
                            </m:r>
                          </m:sup>
                        </m:sSup>
                        <m:sSub>
                          <m:sSubPr>
                            <m:ctrlPr>
                              <a:rPr lang="en-US" altLang="zh-CN" b="0" i="1" smtClean="0">
                                <a:latin typeface="Cambria Math"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0</m:t>
                            </m:r>
                          </m:sub>
                        </m:sSub>
                      </m:den>
                    </m:f>
                  </m:oMath>
                </a14:m>
                <a:r>
                  <a:rPr lang="en-US" altLang="zh-CN" dirty="0"/>
                  <a:t/>
                </a:r>
                <a:br>
                  <a:rPr lang="en-US" altLang="zh-CN" dirty="0"/>
                </a:br>
                <a:endParaRPr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C308CCCA-111A-BD44-B392-A75C4B27D195}"/>
                  </a:ext>
                </a:extLst>
              </p:cNvPr>
              <p:cNvSpPr>
                <a:spLocks noGrp="1" noRot="1" noChangeAspect="1" noMove="1" noResize="1" noEditPoints="1" noAdjustHandles="1" noChangeArrowheads="1" noChangeShapeType="1" noTextEdit="1"/>
              </p:cNvSpPr>
              <p:nvPr>
                <p:ph idx="1"/>
              </p:nvPr>
            </p:nvSpPr>
            <p:spPr>
              <a:xfrm>
                <a:off x="577393" y="736627"/>
                <a:ext cx="3320780" cy="1326137"/>
              </a:xfrm>
              <a:blipFill>
                <a:blip r:embed="rId2"/>
                <a:stretch>
                  <a:fillRect l="-3042" t="-10476"/>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xmlns="" id="{5D887F22-EEE6-344A-B338-040CD10C5D7E}"/>
              </a:ext>
            </a:extLst>
          </p:cNvPr>
          <p:cNvSpPr/>
          <p:nvPr/>
        </p:nvSpPr>
        <p:spPr>
          <a:xfrm>
            <a:off x="6482462" y="2027028"/>
            <a:ext cx="1346844" cy="923330"/>
          </a:xfrm>
          <a:prstGeom prst="rect">
            <a:avLst/>
          </a:prstGeom>
        </p:spPr>
        <p:txBody>
          <a:bodyPr wrap="none">
            <a:spAutoFit/>
          </a:bodyPr>
          <a:lstStyle/>
          <a:p>
            <a:r>
              <a:rPr lang="en-US" altLang="zh-CN" dirty="0">
                <a:latin typeface="Times" pitchFamily="2" charset="0"/>
              </a:rPr>
              <a:t>N=10000</a:t>
            </a:r>
          </a:p>
          <a:p>
            <a:r>
              <a:rPr lang="en-US" altLang="zh-CN" dirty="0">
                <a:latin typeface="Times" pitchFamily="2" charset="0"/>
              </a:rPr>
              <a:t>Y0=2000</a:t>
            </a:r>
          </a:p>
          <a:p>
            <a:r>
              <a:rPr lang="en-US" altLang="zh-CN" dirty="0">
                <a:latin typeface="Times" pitchFamily="2" charset="0"/>
              </a:rPr>
              <a:t>K=0.000002</a:t>
            </a:r>
            <a:endParaRPr lang="zh-CN" altLang="en-US" dirty="0">
              <a:latin typeface="Times" pitchFamily="2" charset="0"/>
            </a:endParaRPr>
          </a:p>
        </p:txBody>
      </p:sp>
      <p:pic>
        <p:nvPicPr>
          <p:cNvPr id="6" name="图片 5">
            <a:extLst>
              <a:ext uri="{FF2B5EF4-FFF2-40B4-BE49-F238E27FC236}">
                <a16:creationId xmlns:a16="http://schemas.microsoft.com/office/drawing/2014/main" xmlns="" id="{AA6E0512-1175-574F-BC46-19D258705461}"/>
              </a:ext>
            </a:extLst>
          </p:cNvPr>
          <p:cNvPicPr>
            <a:picLocks noChangeAspect="1"/>
          </p:cNvPicPr>
          <p:nvPr/>
        </p:nvPicPr>
        <p:blipFill>
          <a:blip r:embed="rId3"/>
          <a:stretch>
            <a:fillRect/>
          </a:stretch>
        </p:blipFill>
        <p:spPr>
          <a:xfrm>
            <a:off x="640462" y="1821949"/>
            <a:ext cx="5842000" cy="4229100"/>
          </a:xfrm>
          <a:prstGeom prst="rect">
            <a:avLst/>
          </a:prstGeom>
        </p:spPr>
      </p:pic>
    </p:spTree>
    <p:extLst>
      <p:ext uri="{BB962C8B-B14F-4D97-AF65-F5344CB8AC3E}">
        <p14:creationId xmlns:p14="http://schemas.microsoft.com/office/powerpoint/2010/main" val="798355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charset="0"/>
                <a:ea typeface="Times New Roman" charset="0"/>
                <a:cs typeface="Times New Roman" charset="0"/>
              </a:rPr>
              <a:t>Species relationship</a:t>
            </a:r>
            <a:endParaRPr lang="en-US" dirty="0"/>
          </a:p>
        </p:txBody>
      </p:sp>
      <p:pic>
        <p:nvPicPr>
          <p:cNvPr id="4" name="Content Placeholder 3"/>
          <p:cNvPicPr>
            <a:picLocks noGrp="1" noChangeAspect="1"/>
          </p:cNvPicPr>
          <p:nvPr>
            <p:ph idx="1"/>
          </p:nvPr>
        </p:nvPicPr>
        <p:blipFill>
          <a:blip r:embed="rId2"/>
          <a:stretch>
            <a:fillRect/>
          </a:stretch>
        </p:blipFill>
        <p:spPr>
          <a:xfrm>
            <a:off x="762000" y="2051844"/>
            <a:ext cx="7620000" cy="2984500"/>
          </a:xfrm>
          <a:prstGeom prst="rect">
            <a:avLst/>
          </a:prstGeom>
        </p:spPr>
      </p:pic>
    </p:spTree>
    <p:extLst>
      <p:ext uri="{BB962C8B-B14F-4D97-AF65-F5344CB8AC3E}">
        <p14:creationId xmlns:p14="http://schemas.microsoft.com/office/powerpoint/2010/main" val="10432743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E94F912-05B3-244D-96C7-0161EBEEEF03}"/>
              </a:ext>
            </a:extLst>
          </p:cNvPr>
          <p:cNvSpPr>
            <a:spLocks noGrp="1"/>
          </p:cNvSpPr>
          <p:nvPr>
            <p:ph type="title"/>
          </p:nvPr>
        </p:nvSpPr>
        <p:spPr/>
        <p:txBody>
          <a:bodyPr/>
          <a:lstStyle/>
          <a:p>
            <a:r>
              <a:rPr kumimoji="1" lang="en-US" altLang="zh-CN" dirty="0" smtClean="0">
                <a:latin typeface="Times" pitchFamily="2" charset="0"/>
              </a:rPr>
              <a:t>Model 2 </a:t>
            </a:r>
            <a:endParaRPr kumimoji="1" lang="zh-CN" altLang="en-US" dirty="0">
              <a:latin typeface="Times" pitchFamily="2" charset="0"/>
            </a:endParaRPr>
          </a:p>
        </p:txBody>
      </p:sp>
      <p:sp>
        <p:nvSpPr>
          <p:cNvPr id="3" name="内容占位符 2">
            <a:extLst>
              <a:ext uri="{FF2B5EF4-FFF2-40B4-BE49-F238E27FC236}">
                <a16:creationId xmlns:a16="http://schemas.microsoft.com/office/drawing/2014/main" xmlns="" id="{17D17993-496B-0648-B752-0FA78B33B013}"/>
              </a:ext>
            </a:extLst>
          </p:cNvPr>
          <p:cNvSpPr>
            <a:spLocks noGrp="1"/>
          </p:cNvSpPr>
          <p:nvPr>
            <p:ph idx="1"/>
          </p:nvPr>
        </p:nvSpPr>
        <p:spPr/>
        <p:txBody>
          <a:bodyPr/>
          <a:lstStyle/>
          <a:p>
            <a:r>
              <a:rPr kumimoji="1" lang="en-US" altLang="zh-CN" dirty="0">
                <a:latin typeface="Times" pitchFamily="2" charset="0"/>
              </a:rPr>
              <a:t>Contagion or disease caused by parasite could retain the speed of natural increase of population</a:t>
            </a:r>
          </a:p>
          <a:p>
            <a:r>
              <a:rPr kumimoji="1" lang="en-US" altLang="zh-CN" dirty="0">
                <a:latin typeface="Times" pitchFamily="2" charset="0"/>
              </a:rPr>
              <a:t>Assume:</a:t>
            </a:r>
          </a:p>
          <a:p>
            <a:pPr lvl="1"/>
            <a:r>
              <a:rPr kumimoji="1" lang="en-US" altLang="zh-CN" dirty="0">
                <a:latin typeface="Times" pitchFamily="2" charset="0"/>
                <a:cs typeface="Times New Roman" panose="02020603050405020304" pitchFamily="18" charset="0"/>
              </a:rPr>
              <a:t>Population</a:t>
            </a:r>
            <a:r>
              <a:rPr kumimoji="1" lang="en-US" altLang="zh-CN" dirty="0">
                <a:latin typeface="Times" pitchFamily="2" charset="0"/>
              </a:rPr>
              <a:t>: N(t) = X(t) + Y(t) + Z(t)</a:t>
            </a:r>
          </a:p>
          <a:p>
            <a:pPr lvl="2"/>
            <a:r>
              <a:rPr kumimoji="1" lang="en-US" altLang="zh-CN" dirty="0">
                <a:latin typeface="Times" pitchFamily="2" charset="0"/>
              </a:rPr>
              <a:t>Uninfected: X(t)</a:t>
            </a:r>
          </a:p>
          <a:p>
            <a:pPr lvl="2"/>
            <a:r>
              <a:rPr kumimoji="1" lang="en-US" altLang="zh-CN" dirty="0">
                <a:latin typeface="Times" pitchFamily="2" charset="0"/>
              </a:rPr>
              <a:t>Infected: Y(t)</a:t>
            </a:r>
          </a:p>
          <a:p>
            <a:pPr lvl="2"/>
            <a:r>
              <a:rPr kumimoji="1" lang="en-US" altLang="zh-CN" dirty="0">
                <a:latin typeface="Times" pitchFamily="2" charset="0"/>
              </a:rPr>
              <a:t>Recovery with immunity: Z(t)</a:t>
            </a:r>
          </a:p>
          <a:p>
            <a:pPr marL="685800" lvl="2" indent="0">
              <a:buNone/>
            </a:pPr>
            <a:endParaRPr kumimoji="1" lang="zh-CN" altLang="en-US" dirty="0">
              <a:latin typeface="Times" pitchFamily="2" charset="0"/>
            </a:endParaRPr>
          </a:p>
        </p:txBody>
      </p:sp>
    </p:spTree>
    <p:extLst>
      <p:ext uri="{BB962C8B-B14F-4D97-AF65-F5344CB8AC3E}">
        <p14:creationId xmlns:p14="http://schemas.microsoft.com/office/powerpoint/2010/main" val="496537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08AA854-12D1-5B4E-B393-97DA86405CA3}"/>
              </a:ext>
            </a:extLst>
          </p:cNvPr>
          <p:cNvSpPr>
            <a:spLocks noGrp="1"/>
          </p:cNvSpPr>
          <p:nvPr>
            <p:ph type="title"/>
          </p:nvPr>
        </p:nvSpPr>
        <p:spPr/>
        <p:txBody>
          <a:bodyPr/>
          <a:lstStyle/>
          <a:p>
            <a:r>
              <a:rPr kumimoji="1" lang="en-US" altLang="zh-CN" dirty="0">
                <a:latin typeface="Times" pitchFamily="2" charset="0"/>
              </a:rPr>
              <a:t>Parameters</a:t>
            </a:r>
            <a:endParaRPr kumimoji="1" lang="zh-CN" altLang="en-US" dirty="0">
              <a:latin typeface="Times" pitchFamily="2" charset="0"/>
            </a:endParaRPr>
          </a:p>
        </p:txBody>
      </p:sp>
      <p:sp>
        <p:nvSpPr>
          <p:cNvPr id="3" name="内容占位符 2">
            <a:extLst>
              <a:ext uri="{FF2B5EF4-FFF2-40B4-BE49-F238E27FC236}">
                <a16:creationId xmlns:a16="http://schemas.microsoft.com/office/drawing/2014/main" xmlns="" id="{6374A6FE-5803-9B49-AC7B-4051258F810E}"/>
              </a:ext>
            </a:extLst>
          </p:cNvPr>
          <p:cNvSpPr>
            <a:spLocks noGrp="1"/>
          </p:cNvSpPr>
          <p:nvPr>
            <p:ph idx="1"/>
          </p:nvPr>
        </p:nvSpPr>
        <p:spPr/>
        <p:txBody>
          <a:bodyPr/>
          <a:lstStyle/>
          <a:p>
            <a:r>
              <a:rPr kumimoji="1" lang="en-US" altLang="zh-CN" dirty="0">
                <a:latin typeface="Times" pitchFamily="2" charset="0"/>
              </a:rPr>
              <a:t>K</a:t>
            </a:r>
            <a:r>
              <a:rPr kumimoji="1" lang="en-US" altLang="zh-CN" baseline="-25000" dirty="0">
                <a:latin typeface="Times" pitchFamily="2" charset="0"/>
              </a:rPr>
              <a:t>1</a:t>
            </a:r>
            <a:r>
              <a:rPr kumimoji="1" lang="en-US" altLang="zh-CN" dirty="0">
                <a:latin typeface="Times" pitchFamily="2" charset="0"/>
              </a:rPr>
              <a:t>: #healthy individual coming from external environment in unit time</a:t>
            </a:r>
          </a:p>
          <a:p>
            <a:r>
              <a:rPr kumimoji="1" lang="en-US" altLang="zh-CN" dirty="0">
                <a:latin typeface="Times" pitchFamily="2" charset="0"/>
              </a:rPr>
              <a:t>K</a:t>
            </a:r>
            <a:r>
              <a:rPr kumimoji="1" lang="en-US" altLang="zh-CN" baseline="-25000" dirty="0">
                <a:latin typeface="Times" pitchFamily="2" charset="0"/>
              </a:rPr>
              <a:t>2</a:t>
            </a:r>
            <a:r>
              <a:rPr kumimoji="1" lang="en-US" altLang="zh-CN" dirty="0">
                <a:latin typeface="Times" pitchFamily="2" charset="0"/>
              </a:rPr>
              <a:t>: normal death rate</a:t>
            </a:r>
          </a:p>
          <a:p>
            <a:r>
              <a:rPr kumimoji="1" lang="en-US" altLang="zh-CN" dirty="0">
                <a:latin typeface="Times" pitchFamily="2" charset="0"/>
              </a:rPr>
              <a:t>K</a:t>
            </a:r>
            <a:r>
              <a:rPr kumimoji="1" lang="en-US" altLang="zh-CN" baseline="-25000" dirty="0">
                <a:latin typeface="Times" pitchFamily="2" charset="0"/>
              </a:rPr>
              <a:t>3</a:t>
            </a:r>
            <a:r>
              <a:rPr kumimoji="1" lang="en-US" altLang="zh-CN" dirty="0">
                <a:latin typeface="Times" pitchFamily="2" charset="0"/>
              </a:rPr>
              <a:t>: healthy individual infection rate( not include individuals with immunity)</a:t>
            </a:r>
          </a:p>
          <a:p>
            <a:r>
              <a:rPr kumimoji="1" lang="en-US" altLang="zh-CN" dirty="0">
                <a:latin typeface="Times" pitchFamily="2" charset="0"/>
              </a:rPr>
              <a:t>K</a:t>
            </a:r>
            <a:r>
              <a:rPr kumimoji="1" lang="en-US" altLang="zh-CN" baseline="-25000" dirty="0">
                <a:latin typeface="Times" pitchFamily="2" charset="0"/>
              </a:rPr>
              <a:t>4</a:t>
            </a:r>
            <a:r>
              <a:rPr kumimoji="1" lang="en-US" altLang="zh-CN" dirty="0">
                <a:latin typeface="Times" pitchFamily="2" charset="0"/>
              </a:rPr>
              <a:t>: rate of individuals lost their immunity</a:t>
            </a:r>
          </a:p>
          <a:p>
            <a:r>
              <a:rPr kumimoji="1" lang="en-US" altLang="zh-CN" dirty="0">
                <a:latin typeface="Times" pitchFamily="2" charset="0"/>
              </a:rPr>
              <a:t>K</a:t>
            </a:r>
            <a:r>
              <a:rPr kumimoji="1" lang="en-US" altLang="zh-CN" baseline="-25000" dirty="0">
                <a:latin typeface="Times" pitchFamily="2" charset="0"/>
              </a:rPr>
              <a:t>5</a:t>
            </a:r>
            <a:r>
              <a:rPr kumimoji="1" lang="en-US" altLang="zh-CN" dirty="0">
                <a:latin typeface="Times" pitchFamily="2" charset="0"/>
              </a:rPr>
              <a:t>: fatality rate</a:t>
            </a:r>
          </a:p>
          <a:p>
            <a:r>
              <a:rPr kumimoji="1" lang="en-US" altLang="zh-CN" dirty="0">
                <a:latin typeface="Times" pitchFamily="2" charset="0"/>
              </a:rPr>
              <a:t>K</a:t>
            </a:r>
            <a:r>
              <a:rPr kumimoji="1" lang="en-US" altLang="zh-CN" baseline="-25000" dirty="0">
                <a:latin typeface="Times" pitchFamily="2" charset="0"/>
              </a:rPr>
              <a:t>6</a:t>
            </a:r>
            <a:r>
              <a:rPr kumimoji="1" lang="en-US" altLang="zh-CN" dirty="0">
                <a:latin typeface="Times" pitchFamily="2" charset="0"/>
              </a:rPr>
              <a:t>: recovery rate  </a:t>
            </a:r>
          </a:p>
          <a:p>
            <a:endParaRPr kumimoji="1" lang="en-US" altLang="zh-CN" dirty="0">
              <a:latin typeface="Times" pitchFamily="2" charset="0"/>
            </a:endParaRPr>
          </a:p>
          <a:p>
            <a:pPr marL="0" indent="0">
              <a:buNone/>
            </a:pPr>
            <a:endParaRPr kumimoji="1" lang="en-US" altLang="zh-CN" dirty="0">
              <a:latin typeface="Times" pitchFamily="2" charset="0"/>
            </a:endParaRPr>
          </a:p>
          <a:p>
            <a:endParaRPr kumimoji="1" lang="zh-CN" altLang="en-US" dirty="0">
              <a:latin typeface="Times" pitchFamily="2" charset="0"/>
            </a:endParaRPr>
          </a:p>
        </p:txBody>
      </p:sp>
    </p:spTree>
    <p:extLst>
      <p:ext uri="{BB962C8B-B14F-4D97-AF65-F5344CB8AC3E}">
        <p14:creationId xmlns:p14="http://schemas.microsoft.com/office/powerpoint/2010/main" val="177570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3B49453-5F70-BB47-B9E3-DE86658D33BE}"/>
              </a:ext>
            </a:extLst>
          </p:cNvPr>
          <p:cNvSpPr>
            <a:spLocks noGrp="1"/>
          </p:cNvSpPr>
          <p:nvPr>
            <p:ph type="title"/>
          </p:nvPr>
        </p:nvSpPr>
        <p:spPr/>
        <p:txBody>
          <a:bodyPr/>
          <a:lstStyle/>
          <a:p>
            <a:r>
              <a:rPr kumimoji="1" lang="en-US" altLang="zh-CN" dirty="0">
                <a:latin typeface="Times" pitchFamily="2" charset="0"/>
              </a:rPr>
              <a:t>Differential Equation</a:t>
            </a:r>
            <a:endParaRPr kumimoji="1" lang="zh-CN" altLang="en-US" dirty="0">
              <a:latin typeface="Times" pitchFamily="2" charset="0"/>
            </a:endParaRPr>
          </a:p>
        </p:txBody>
      </p:sp>
      <p:sp>
        <p:nvSpPr>
          <p:cNvPr id="3" name="内容占位符 2">
            <a:extLst>
              <a:ext uri="{FF2B5EF4-FFF2-40B4-BE49-F238E27FC236}">
                <a16:creationId xmlns:a16="http://schemas.microsoft.com/office/drawing/2014/main" xmlns="" id="{49D9E06C-DD44-D942-963C-64FA2E93071F}"/>
              </a:ext>
            </a:extLst>
          </p:cNvPr>
          <p:cNvSpPr>
            <a:spLocks noGrp="1"/>
          </p:cNvSpPr>
          <p:nvPr>
            <p:ph idx="1"/>
          </p:nvPr>
        </p:nvSpPr>
        <p:spPr/>
        <p:txBody>
          <a:bodyPr/>
          <a:lstStyle/>
          <a:p>
            <a:r>
              <a:rPr kumimoji="1" lang="en-US" altLang="zh-CN" dirty="0">
                <a:latin typeface="Times" pitchFamily="2" charset="0"/>
              </a:rPr>
              <a:t>X’[t] = K</a:t>
            </a:r>
            <a:r>
              <a:rPr kumimoji="1" lang="en-US" altLang="zh-CN" baseline="-25000" dirty="0">
                <a:latin typeface="Times" pitchFamily="2" charset="0"/>
              </a:rPr>
              <a:t>1 </a:t>
            </a:r>
            <a:r>
              <a:rPr kumimoji="1" lang="en-US" altLang="zh-CN" dirty="0">
                <a:latin typeface="Times" pitchFamily="2" charset="0"/>
              </a:rPr>
              <a:t>– K</a:t>
            </a:r>
            <a:r>
              <a:rPr kumimoji="1" lang="en-US" altLang="zh-CN" baseline="-25000" dirty="0">
                <a:latin typeface="Times" pitchFamily="2" charset="0"/>
              </a:rPr>
              <a:t>2 </a:t>
            </a:r>
            <a:r>
              <a:rPr kumimoji="1" lang="en-US" altLang="zh-CN" dirty="0">
                <a:latin typeface="Times" pitchFamily="2" charset="0"/>
              </a:rPr>
              <a:t>X[t] – K</a:t>
            </a:r>
            <a:r>
              <a:rPr kumimoji="1" lang="en-US" altLang="zh-CN" baseline="-25000" dirty="0">
                <a:latin typeface="Times" pitchFamily="2" charset="0"/>
              </a:rPr>
              <a:t>3</a:t>
            </a:r>
            <a:r>
              <a:rPr kumimoji="1" lang="en-US" altLang="zh-CN" dirty="0">
                <a:latin typeface="Times" pitchFamily="2" charset="0"/>
              </a:rPr>
              <a:t>X[t]Y[t] + K</a:t>
            </a:r>
            <a:r>
              <a:rPr kumimoji="1" lang="en-US" altLang="zh-CN" baseline="-25000" dirty="0">
                <a:latin typeface="Times" pitchFamily="2" charset="0"/>
              </a:rPr>
              <a:t>4 </a:t>
            </a:r>
            <a:r>
              <a:rPr kumimoji="1" lang="en-US" altLang="zh-CN" dirty="0">
                <a:latin typeface="Times" pitchFamily="2" charset="0"/>
              </a:rPr>
              <a:t>Z[t]</a:t>
            </a:r>
          </a:p>
          <a:p>
            <a:r>
              <a:rPr kumimoji="1" lang="en-US" altLang="zh-CN" dirty="0">
                <a:latin typeface="Times" pitchFamily="2" charset="0"/>
              </a:rPr>
              <a:t>Y’[t] = K</a:t>
            </a:r>
            <a:r>
              <a:rPr kumimoji="1" lang="en-US" altLang="zh-CN" baseline="-25000" dirty="0">
                <a:latin typeface="Times" pitchFamily="2" charset="0"/>
              </a:rPr>
              <a:t>3</a:t>
            </a:r>
            <a:r>
              <a:rPr kumimoji="1" lang="en-US" altLang="zh-CN" dirty="0">
                <a:latin typeface="Times" pitchFamily="2" charset="0"/>
              </a:rPr>
              <a:t>X[t]Y[t] –(K</a:t>
            </a:r>
            <a:r>
              <a:rPr kumimoji="1" lang="en-US" altLang="zh-CN" baseline="-25000" dirty="0">
                <a:latin typeface="Times" pitchFamily="2" charset="0"/>
              </a:rPr>
              <a:t>2</a:t>
            </a:r>
            <a:r>
              <a:rPr kumimoji="1" lang="en-US" altLang="zh-CN" dirty="0">
                <a:latin typeface="Times" pitchFamily="2" charset="0"/>
              </a:rPr>
              <a:t>+ K</a:t>
            </a:r>
            <a:r>
              <a:rPr kumimoji="1" lang="en-US" altLang="zh-CN" baseline="-25000" dirty="0">
                <a:latin typeface="Times" pitchFamily="2" charset="0"/>
              </a:rPr>
              <a:t>5</a:t>
            </a:r>
            <a:r>
              <a:rPr kumimoji="1" lang="en-US" altLang="zh-CN" dirty="0">
                <a:latin typeface="Times" pitchFamily="2" charset="0"/>
              </a:rPr>
              <a:t>+ K</a:t>
            </a:r>
            <a:r>
              <a:rPr kumimoji="1" lang="en-US" altLang="zh-CN" baseline="-25000" dirty="0">
                <a:latin typeface="Times" pitchFamily="2" charset="0"/>
              </a:rPr>
              <a:t>6</a:t>
            </a:r>
            <a:r>
              <a:rPr kumimoji="1" lang="en-US" altLang="zh-CN" dirty="0">
                <a:latin typeface="Times" pitchFamily="2" charset="0"/>
              </a:rPr>
              <a:t>)Y[t]</a:t>
            </a:r>
          </a:p>
          <a:p>
            <a:r>
              <a:rPr kumimoji="1" lang="en-US" altLang="zh-CN" dirty="0">
                <a:latin typeface="Times" pitchFamily="2" charset="0"/>
              </a:rPr>
              <a:t>Z’[t] = K</a:t>
            </a:r>
            <a:r>
              <a:rPr kumimoji="1" lang="en-US" altLang="zh-CN" baseline="-25000" dirty="0">
                <a:latin typeface="Times" pitchFamily="2" charset="0"/>
              </a:rPr>
              <a:t>6</a:t>
            </a:r>
            <a:r>
              <a:rPr kumimoji="1" lang="en-US" altLang="zh-CN" dirty="0">
                <a:latin typeface="Times" pitchFamily="2" charset="0"/>
              </a:rPr>
              <a:t>Y[t] –(K</a:t>
            </a:r>
            <a:r>
              <a:rPr kumimoji="1" lang="en-US" altLang="zh-CN" baseline="-25000" dirty="0">
                <a:latin typeface="Times" pitchFamily="2" charset="0"/>
              </a:rPr>
              <a:t>2</a:t>
            </a:r>
            <a:r>
              <a:rPr kumimoji="1" lang="en-US" altLang="zh-CN" dirty="0">
                <a:latin typeface="Times" pitchFamily="2" charset="0"/>
              </a:rPr>
              <a:t>+ K</a:t>
            </a:r>
            <a:r>
              <a:rPr kumimoji="1" lang="en-US" altLang="zh-CN" baseline="-25000" dirty="0">
                <a:latin typeface="Times" pitchFamily="2" charset="0"/>
              </a:rPr>
              <a:t>4</a:t>
            </a:r>
            <a:r>
              <a:rPr kumimoji="1" lang="en-US" altLang="zh-CN" dirty="0">
                <a:latin typeface="Times" pitchFamily="2" charset="0"/>
              </a:rPr>
              <a:t>)Z[t]</a:t>
            </a:r>
          </a:p>
          <a:p>
            <a:r>
              <a:rPr kumimoji="1" lang="en-US" altLang="zh-CN" dirty="0">
                <a:latin typeface="Times" pitchFamily="2" charset="0"/>
              </a:rPr>
              <a:t>N’[t] = K</a:t>
            </a:r>
            <a:r>
              <a:rPr kumimoji="1" lang="en-US" altLang="zh-CN" baseline="-25000" dirty="0">
                <a:latin typeface="Times" pitchFamily="2" charset="0"/>
              </a:rPr>
              <a:t>1 </a:t>
            </a:r>
            <a:r>
              <a:rPr kumimoji="1" lang="en-US" altLang="zh-CN" dirty="0">
                <a:latin typeface="Times" pitchFamily="2" charset="0"/>
              </a:rPr>
              <a:t>– K</a:t>
            </a:r>
            <a:r>
              <a:rPr kumimoji="1" lang="en-US" altLang="zh-CN" baseline="-25000" dirty="0">
                <a:latin typeface="Times" pitchFamily="2" charset="0"/>
              </a:rPr>
              <a:t>2</a:t>
            </a:r>
            <a:r>
              <a:rPr kumimoji="1" lang="en-US" altLang="zh-CN" dirty="0">
                <a:latin typeface="Times" pitchFamily="2" charset="0"/>
              </a:rPr>
              <a:t>N[t] –K</a:t>
            </a:r>
            <a:r>
              <a:rPr kumimoji="1" lang="en-US" altLang="zh-CN" baseline="-25000" dirty="0">
                <a:latin typeface="Times" pitchFamily="2" charset="0"/>
              </a:rPr>
              <a:t>5</a:t>
            </a:r>
            <a:r>
              <a:rPr kumimoji="1" lang="en-US" altLang="zh-CN" dirty="0">
                <a:latin typeface="Times" pitchFamily="2" charset="0"/>
              </a:rPr>
              <a:t>Y[t] </a:t>
            </a:r>
          </a:p>
          <a:p>
            <a:r>
              <a:rPr kumimoji="1" lang="en-US" altLang="zh-CN" dirty="0">
                <a:latin typeface="Times" pitchFamily="2" charset="0"/>
              </a:rPr>
              <a:t>Didn’t consider natural growth rate. The increase of population is caused by individual coming from external environment </a:t>
            </a:r>
          </a:p>
          <a:p>
            <a:r>
              <a:rPr kumimoji="1" lang="en-US" altLang="zh-CN" dirty="0">
                <a:latin typeface="Times" pitchFamily="2" charset="0"/>
              </a:rPr>
              <a:t>Individual death rate is constant. Didn’t consider the restriction of environment recourse.</a:t>
            </a:r>
          </a:p>
          <a:p>
            <a:pPr marL="0" indent="0">
              <a:buNone/>
            </a:pPr>
            <a:endParaRPr kumimoji="1" lang="en-US" altLang="zh-CN" dirty="0">
              <a:latin typeface="Times" pitchFamily="2" charset="0"/>
            </a:endParaRPr>
          </a:p>
          <a:p>
            <a:endParaRPr kumimoji="1" lang="zh-CN" altLang="en-US" dirty="0">
              <a:latin typeface="Times" pitchFamily="2" charset="0"/>
            </a:endParaRPr>
          </a:p>
        </p:txBody>
      </p:sp>
    </p:spTree>
    <p:extLst>
      <p:ext uri="{BB962C8B-B14F-4D97-AF65-F5344CB8AC3E}">
        <p14:creationId xmlns:p14="http://schemas.microsoft.com/office/powerpoint/2010/main" val="1575145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6282F3D-F12A-7641-9080-8827209E82C4}"/>
              </a:ext>
            </a:extLst>
          </p:cNvPr>
          <p:cNvSpPr>
            <a:spLocks noGrp="1"/>
          </p:cNvSpPr>
          <p:nvPr>
            <p:ph type="title"/>
          </p:nvPr>
        </p:nvSpPr>
        <p:spPr/>
        <p:txBody>
          <a:bodyPr/>
          <a:lstStyle/>
          <a:p>
            <a:r>
              <a:rPr kumimoji="1" lang="en-US" altLang="zh-CN" dirty="0">
                <a:latin typeface="Times" pitchFamily="2" charset="0"/>
              </a:rPr>
              <a:t>Differential Equation</a:t>
            </a:r>
            <a:endParaRPr kumimoji="1" lang="zh-CN" altLang="en-US" dirty="0"/>
          </a:p>
        </p:txBody>
      </p:sp>
      <p:sp>
        <p:nvSpPr>
          <p:cNvPr id="3" name="内容占位符 2">
            <a:extLst>
              <a:ext uri="{FF2B5EF4-FFF2-40B4-BE49-F238E27FC236}">
                <a16:creationId xmlns:a16="http://schemas.microsoft.com/office/drawing/2014/main" xmlns="" id="{09E0DADA-408E-B646-9D11-FCF299B5AD57}"/>
              </a:ext>
            </a:extLst>
          </p:cNvPr>
          <p:cNvSpPr>
            <a:spLocks noGrp="1"/>
          </p:cNvSpPr>
          <p:nvPr>
            <p:ph idx="1"/>
          </p:nvPr>
        </p:nvSpPr>
        <p:spPr/>
        <p:txBody>
          <a:bodyPr/>
          <a:lstStyle/>
          <a:p>
            <a:r>
              <a:rPr kumimoji="1" lang="en-US" altLang="zh-CN" dirty="0"/>
              <a:t>Make the left part of differential equation to be 0 to get non-linear equation set:</a:t>
            </a:r>
          </a:p>
          <a:p>
            <a:r>
              <a:rPr kumimoji="1" lang="en-US" altLang="zh-CN" dirty="0">
                <a:latin typeface="Times" pitchFamily="2" charset="0"/>
              </a:rPr>
              <a:t>0= K</a:t>
            </a:r>
            <a:r>
              <a:rPr kumimoji="1" lang="en-US" altLang="zh-CN" baseline="-25000" dirty="0">
                <a:latin typeface="Times" pitchFamily="2" charset="0"/>
              </a:rPr>
              <a:t>1 </a:t>
            </a:r>
            <a:r>
              <a:rPr kumimoji="1" lang="en-US" altLang="zh-CN" dirty="0">
                <a:latin typeface="Times" pitchFamily="2" charset="0"/>
              </a:rPr>
              <a:t>– K</a:t>
            </a:r>
            <a:r>
              <a:rPr kumimoji="1" lang="en-US" altLang="zh-CN" baseline="-25000" dirty="0">
                <a:latin typeface="Times" pitchFamily="2" charset="0"/>
              </a:rPr>
              <a:t>2 </a:t>
            </a:r>
            <a:r>
              <a:rPr kumimoji="1" lang="en-US" altLang="zh-CN" dirty="0">
                <a:latin typeface="Times" pitchFamily="2" charset="0"/>
              </a:rPr>
              <a:t>X[t] – K</a:t>
            </a:r>
            <a:r>
              <a:rPr kumimoji="1" lang="en-US" altLang="zh-CN" baseline="-25000" dirty="0">
                <a:latin typeface="Times" pitchFamily="2" charset="0"/>
              </a:rPr>
              <a:t>3</a:t>
            </a:r>
            <a:r>
              <a:rPr kumimoji="1" lang="en-US" altLang="zh-CN" dirty="0">
                <a:latin typeface="Times" pitchFamily="2" charset="0"/>
              </a:rPr>
              <a:t>X[t]Y[t] + K</a:t>
            </a:r>
            <a:r>
              <a:rPr kumimoji="1" lang="en-US" altLang="zh-CN" baseline="-25000" dirty="0">
                <a:latin typeface="Times" pitchFamily="2" charset="0"/>
              </a:rPr>
              <a:t>4 </a:t>
            </a:r>
            <a:r>
              <a:rPr kumimoji="1" lang="en-US" altLang="zh-CN" dirty="0">
                <a:latin typeface="Times" pitchFamily="2" charset="0"/>
              </a:rPr>
              <a:t>Z[t]</a:t>
            </a:r>
          </a:p>
          <a:p>
            <a:r>
              <a:rPr kumimoji="1" lang="en-US" altLang="zh-CN" dirty="0">
                <a:latin typeface="Times" pitchFamily="2" charset="0"/>
              </a:rPr>
              <a:t>0 = K</a:t>
            </a:r>
            <a:r>
              <a:rPr kumimoji="1" lang="en-US" altLang="zh-CN" baseline="-25000" dirty="0">
                <a:latin typeface="Times" pitchFamily="2" charset="0"/>
              </a:rPr>
              <a:t>3</a:t>
            </a:r>
            <a:r>
              <a:rPr kumimoji="1" lang="en-US" altLang="zh-CN" dirty="0">
                <a:latin typeface="Times" pitchFamily="2" charset="0"/>
              </a:rPr>
              <a:t>X[t]Y[t] –(K</a:t>
            </a:r>
            <a:r>
              <a:rPr kumimoji="1" lang="en-US" altLang="zh-CN" baseline="-25000" dirty="0">
                <a:latin typeface="Times" pitchFamily="2" charset="0"/>
              </a:rPr>
              <a:t>2</a:t>
            </a:r>
            <a:r>
              <a:rPr kumimoji="1" lang="en-US" altLang="zh-CN" dirty="0">
                <a:latin typeface="Times" pitchFamily="2" charset="0"/>
              </a:rPr>
              <a:t>+ K</a:t>
            </a:r>
            <a:r>
              <a:rPr kumimoji="1" lang="en-US" altLang="zh-CN" baseline="-25000" dirty="0">
                <a:latin typeface="Times" pitchFamily="2" charset="0"/>
              </a:rPr>
              <a:t>5</a:t>
            </a:r>
            <a:r>
              <a:rPr kumimoji="1" lang="en-US" altLang="zh-CN" dirty="0">
                <a:latin typeface="Times" pitchFamily="2" charset="0"/>
              </a:rPr>
              <a:t>+ K</a:t>
            </a:r>
            <a:r>
              <a:rPr kumimoji="1" lang="en-US" altLang="zh-CN" baseline="-25000" dirty="0">
                <a:latin typeface="Times" pitchFamily="2" charset="0"/>
              </a:rPr>
              <a:t>6</a:t>
            </a:r>
            <a:r>
              <a:rPr kumimoji="1" lang="en-US" altLang="zh-CN" dirty="0">
                <a:latin typeface="Times" pitchFamily="2" charset="0"/>
              </a:rPr>
              <a:t>)Y[t]</a:t>
            </a:r>
          </a:p>
          <a:p>
            <a:r>
              <a:rPr kumimoji="1" lang="en-US" altLang="zh-CN" dirty="0">
                <a:latin typeface="Times" pitchFamily="2" charset="0"/>
              </a:rPr>
              <a:t>0 = K</a:t>
            </a:r>
            <a:r>
              <a:rPr kumimoji="1" lang="en-US" altLang="zh-CN" baseline="-25000" dirty="0">
                <a:latin typeface="Times" pitchFamily="2" charset="0"/>
              </a:rPr>
              <a:t>6</a:t>
            </a:r>
            <a:r>
              <a:rPr kumimoji="1" lang="en-US" altLang="zh-CN" dirty="0">
                <a:latin typeface="Times" pitchFamily="2" charset="0"/>
              </a:rPr>
              <a:t>Y[t] –(K</a:t>
            </a:r>
            <a:r>
              <a:rPr kumimoji="1" lang="en-US" altLang="zh-CN" baseline="-25000" dirty="0">
                <a:latin typeface="Times" pitchFamily="2" charset="0"/>
              </a:rPr>
              <a:t>2</a:t>
            </a:r>
            <a:r>
              <a:rPr kumimoji="1" lang="en-US" altLang="zh-CN" dirty="0">
                <a:latin typeface="Times" pitchFamily="2" charset="0"/>
              </a:rPr>
              <a:t>+ K</a:t>
            </a:r>
            <a:r>
              <a:rPr kumimoji="1" lang="en-US" altLang="zh-CN" baseline="-25000" dirty="0">
                <a:latin typeface="Times" pitchFamily="2" charset="0"/>
              </a:rPr>
              <a:t>4</a:t>
            </a:r>
            <a:r>
              <a:rPr kumimoji="1" lang="en-US" altLang="zh-CN" dirty="0">
                <a:latin typeface="Times" pitchFamily="2" charset="0"/>
              </a:rPr>
              <a:t>)Z[t]</a:t>
            </a:r>
          </a:p>
          <a:p>
            <a:r>
              <a:rPr kumimoji="1" lang="en-US" altLang="zh-CN" dirty="0"/>
              <a:t>And get the solution of equation set</a:t>
            </a:r>
          </a:p>
          <a:p>
            <a:endParaRPr kumimoji="1" lang="en-US" altLang="zh-CN" dirty="0"/>
          </a:p>
          <a:p>
            <a:endParaRPr kumimoji="1" lang="zh-CN" altLang="en-US" dirty="0"/>
          </a:p>
        </p:txBody>
      </p:sp>
    </p:spTree>
    <p:extLst>
      <p:ext uri="{BB962C8B-B14F-4D97-AF65-F5344CB8AC3E}">
        <p14:creationId xmlns:p14="http://schemas.microsoft.com/office/powerpoint/2010/main" val="1442426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E169442-427C-D04B-AD97-20032B38AACE}"/>
              </a:ext>
            </a:extLst>
          </p:cNvPr>
          <p:cNvSpPr>
            <a:spLocks noGrp="1"/>
          </p:cNvSpPr>
          <p:nvPr>
            <p:ph type="title"/>
          </p:nvPr>
        </p:nvSpPr>
        <p:spPr/>
        <p:txBody>
          <a:bodyPr/>
          <a:lstStyle/>
          <a:p>
            <a:r>
              <a:rPr kumimoji="1" lang="en-US" altLang="zh-CN" dirty="0">
                <a:latin typeface="Times" pitchFamily="2" charset="0"/>
              </a:rPr>
              <a:t>Differential Equation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80CA5A1B-C688-CF44-9749-F12E22FA9C45}"/>
                  </a:ext>
                </a:extLst>
              </p:cNvPr>
              <p:cNvSpPr>
                <a:spLocks noGrp="1"/>
              </p:cNvSpPr>
              <p:nvPr>
                <p:ph idx="1"/>
              </p:nvPr>
            </p:nvSpPr>
            <p:spPr/>
            <p:txBody>
              <a:bodyPr>
                <a:normAutofit lnSpcReduction="10000"/>
              </a:bodyPr>
              <a:lstStyle/>
              <a:p>
                <a:r>
                  <a:rPr kumimoji="1" lang="en-US" altLang="zh-CN" dirty="0">
                    <a:latin typeface="Times" pitchFamily="2" charset="0"/>
                  </a:rPr>
                  <a:t>Trivial Solution: X = </a:t>
                </a:r>
                <a14:m>
                  <m:oMath xmlns:m="http://schemas.openxmlformats.org/officeDocument/2006/math">
                    <m:f>
                      <m:fPr>
                        <m:ctrlPr>
                          <a:rPr kumimoji="1" lang="en-US" altLang="zh-CN" i="1" smtClean="0">
                            <a:latin typeface="Cambria Math" charset="0"/>
                          </a:rPr>
                        </m:ctrlPr>
                      </m:fPr>
                      <m:num>
                        <m:sSub>
                          <m:sSubPr>
                            <m:ctrlPr>
                              <a:rPr kumimoji="1" lang="en-US" altLang="zh-CN" b="0" i="1" dirty="0" smtClean="0">
                                <a:latin typeface="Cambria Math" charset="0"/>
                              </a:rPr>
                            </m:ctrlPr>
                          </m:sSubPr>
                          <m:e>
                            <m:r>
                              <a:rPr kumimoji="1" lang="en-US" altLang="zh-CN" b="0" i="1" dirty="0" smtClean="0">
                                <a:latin typeface="Cambria Math" panose="02040503050406030204" pitchFamily="18" charset="0"/>
                              </a:rPr>
                              <m:t>𝐾</m:t>
                            </m:r>
                          </m:e>
                          <m:sub>
                            <m:r>
                              <a:rPr kumimoji="1" lang="en-US" altLang="zh-CN" b="0" i="1" dirty="0" smtClean="0">
                                <a:latin typeface="Cambria Math" panose="02040503050406030204" pitchFamily="18" charset="0"/>
                              </a:rPr>
                              <m:t>1</m:t>
                            </m:r>
                          </m:sub>
                        </m:sSub>
                      </m:num>
                      <m:den>
                        <m:sSub>
                          <m:sSubPr>
                            <m:ctrlPr>
                              <a:rPr kumimoji="1" lang="en-US" altLang="zh-CN" i="1" dirty="0" smtClean="0">
                                <a:latin typeface="Cambria Math" charset="0"/>
                              </a:rPr>
                            </m:ctrlPr>
                          </m:sSubPr>
                          <m:e>
                            <m:r>
                              <a:rPr kumimoji="1" lang="en-US" altLang="zh-CN" b="0" i="1" dirty="0" smtClean="0">
                                <a:latin typeface="Cambria Math" panose="02040503050406030204" pitchFamily="18" charset="0"/>
                              </a:rPr>
                              <m:t>𝐾</m:t>
                            </m:r>
                          </m:e>
                          <m:sub>
                            <m:r>
                              <a:rPr kumimoji="1" lang="en-US" altLang="zh-CN" b="0" i="1" dirty="0" smtClean="0">
                                <a:latin typeface="Cambria Math" panose="02040503050406030204" pitchFamily="18" charset="0"/>
                              </a:rPr>
                              <m:t>2</m:t>
                            </m:r>
                          </m:sub>
                        </m:sSub>
                      </m:den>
                    </m:f>
                  </m:oMath>
                </a14:m>
                <a:r>
                  <a:rPr kumimoji="1" lang="en-US" altLang="zh-CN" dirty="0">
                    <a:latin typeface="Times" pitchFamily="2" charset="0"/>
                  </a:rPr>
                  <a:t>  , Y = 0 , Z = 0;</a:t>
                </a:r>
              </a:p>
              <a:p>
                <a:r>
                  <a:rPr kumimoji="1" lang="en-US" altLang="zh-CN" dirty="0">
                    <a:latin typeface="Times" pitchFamily="2" charset="0"/>
                  </a:rPr>
                  <a:t>Stable solution:</a:t>
                </a:r>
              </a:p>
              <a:p>
                <a:r>
                  <a:rPr kumimoji="1" lang="en-US" altLang="zh-CN" dirty="0">
                    <a:latin typeface="Times" pitchFamily="2" charset="0"/>
                  </a:rPr>
                  <a:t>X = </a:t>
                </a:r>
                <a14:m>
                  <m:oMath xmlns:m="http://schemas.openxmlformats.org/officeDocument/2006/math">
                    <m:f>
                      <m:fPr>
                        <m:ctrlPr>
                          <a:rPr kumimoji="1" lang="en-US" altLang="zh-CN" i="1" smtClean="0">
                            <a:latin typeface="Cambria Math" charset="0"/>
                          </a:rPr>
                        </m:ctrlPr>
                      </m:fPr>
                      <m:num>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dirty="0" smtClean="0">
                                <a:latin typeface="Cambria Math" charset="0"/>
                              </a:rPr>
                            </m:ctrlPr>
                          </m:sSubPr>
                          <m:e>
                            <m:r>
                              <a:rPr kumimoji="1" lang="en-US" altLang="zh-CN" b="0" i="1" dirty="0" smtClean="0">
                                <a:latin typeface="Cambria Math" panose="02040503050406030204" pitchFamily="18" charset="0"/>
                              </a:rPr>
                              <m:t>𝐾</m:t>
                            </m:r>
                          </m:e>
                          <m:sub>
                            <m:r>
                              <a:rPr kumimoji="1" lang="en-US" altLang="zh-CN" b="0" i="1" dirty="0" smtClean="0">
                                <a:latin typeface="Cambria Math" panose="02040503050406030204" pitchFamily="18" charset="0"/>
                              </a:rPr>
                              <m:t>5</m:t>
                            </m:r>
                          </m:sub>
                        </m:sSub>
                        <m:r>
                          <a:rPr kumimoji="1" lang="en-US" altLang="zh-CN" b="0" i="1" dirty="0" smtClean="0">
                            <a:latin typeface="Cambria Math" panose="02040503050406030204" pitchFamily="18" charset="0"/>
                          </a:rPr>
                          <m:t>+</m:t>
                        </m:r>
                        <m:sSub>
                          <m:sSubPr>
                            <m:ctrlPr>
                              <a:rPr kumimoji="1" lang="en-US" altLang="zh-CN" b="0" i="1" dirty="0" smtClean="0">
                                <a:latin typeface="Cambria Math" charset="0"/>
                              </a:rPr>
                            </m:ctrlPr>
                          </m:sSubPr>
                          <m:e>
                            <m:r>
                              <a:rPr kumimoji="1" lang="en-US" altLang="zh-CN" b="0" i="1" dirty="0" smtClean="0">
                                <a:latin typeface="Cambria Math" panose="02040503050406030204" pitchFamily="18" charset="0"/>
                              </a:rPr>
                              <m:t>𝐾</m:t>
                            </m:r>
                          </m:e>
                          <m:sub>
                            <m:r>
                              <a:rPr kumimoji="1" lang="en-US" altLang="zh-CN" b="0" i="1" dirty="0" smtClean="0">
                                <a:latin typeface="Cambria Math" panose="02040503050406030204" pitchFamily="18" charset="0"/>
                              </a:rPr>
                              <m:t>6</m:t>
                            </m:r>
                          </m:sub>
                        </m:sSub>
                      </m:num>
                      <m:den>
                        <m:sSub>
                          <m:sSubPr>
                            <m:ctrlPr>
                              <a:rPr kumimoji="1" lang="en-US" altLang="zh-CN" i="1" dirty="0" smtClean="0">
                                <a:latin typeface="Cambria Math" charset="0"/>
                              </a:rPr>
                            </m:ctrlPr>
                          </m:sSubPr>
                          <m:e>
                            <m:r>
                              <a:rPr kumimoji="1" lang="en-US" altLang="zh-CN" b="0" i="1" dirty="0" smtClean="0">
                                <a:latin typeface="Cambria Math" panose="02040503050406030204" pitchFamily="18" charset="0"/>
                              </a:rPr>
                              <m:t>𝐾</m:t>
                            </m:r>
                          </m:e>
                          <m:sub>
                            <m:r>
                              <a:rPr kumimoji="1" lang="en-US" altLang="zh-CN" b="0" i="1" dirty="0" smtClean="0">
                                <a:latin typeface="Cambria Math" panose="02040503050406030204" pitchFamily="18" charset="0"/>
                              </a:rPr>
                              <m:t>3</m:t>
                            </m:r>
                          </m:sub>
                        </m:sSub>
                      </m:den>
                    </m:f>
                  </m:oMath>
                </a14:m>
                <a:r>
                  <a:rPr kumimoji="1" lang="en-US" altLang="zh-CN" dirty="0">
                    <a:latin typeface="Times" pitchFamily="2" charset="0"/>
                  </a:rPr>
                  <a:t> </a:t>
                </a:r>
              </a:p>
              <a:p>
                <a:r>
                  <a:rPr kumimoji="1" lang="en-US" altLang="zh-CN" dirty="0">
                    <a:latin typeface="Times" pitchFamily="2" charset="0"/>
                  </a:rPr>
                  <a:t>Y = </a:t>
                </a:r>
                <a14:m>
                  <m:oMath xmlns:m="http://schemas.openxmlformats.org/officeDocument/2006/math">
                    <m:f>
                      <m:fPr>
                        <m:ctrlPr>
                          <a:rPr kumimoji="1" lang="en-US" altLang="zh-CN" i="1" smtClean="0">
                            <a:latin typeface="Cambria Math" charset="0"/>
                          </a:rPr>
                        </m:ctrlPr>
                      </m:fPr>
                      <m:num>
                        <m:sSub>
                          <m:sSubPr>
                            <m:ctrlPr>
                              <a:rPr kumimoji="1" lang="en-US" altLang="zh-CN" i="1" smtClean="0">
                                <a:latin typeface="Cambria Math" charset="0"/>
                              </a:rPr>
                            </m:ctrlPr>
                          </m:sSubPr>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Sup>
                          <m:sSubSupPr>
                            <m:ctrlPr>
                              <a:rPr kumimoji="1" lang="en-US" altLang="zh-CN" i="1" smtClean="0">
                                <a:latin typeface="Cambria Math" charset="0"/>
                              </a:rPr>
                            </m:ctrlPr>
                          </m:sSubSup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2</m:t>
                            </m:r>
                          </m:sup>
                        </m:sSubSup>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r>
                          <a:rPr kumimoji="1" lang="en-US" altLang="zh-CN" b="0" i="1" smtClean="0">
                            <a:latin typeface="Cambria Math" panose="02040503050406030204" pitchFamily="18" charset="0"/>
                          </a:rPr>
                          <m:t>)</m:t>
                        </m:r>
                      </m:num>
                      <m:den>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Sup>
                          <m:sSubSupPr>
                            <m:ctrlPr>
                              <a:rPr kumimoji="1" lang="en-US" altLang="zh-CN" i="1" smtClean="0">
                                <a:latin typeface="Cambria Math" charset="0"/>
                              </a:rPr>
                            </m:ctrlPr>
                          </m:sSubSup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2</m:t>
                            </m:r>
                          </m:sup>
                        </m:sSubSup>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den>
                    </m:f>
                  </m:oMath>
                </a14:m>
                <a:endParaRPr kumimoji="1" lang="en-US" altLang="zh-CN" dirty="0">
                  <a:latin typeface="Times" pitchFamily="2" charset="0"/>
                </a:endParaRPr>
              </a:p>
              <a:p>
                <a:r>
                  <a:rPr kumimoji="1" lang="en-US" altLang="zh-CN" dirty="0">
                    <a:latin typeface="Times" pitchFamily="2" charset="0"/>
                  </a:rPr>
                  <a:t>Z = </a:t>
                </a:r>
                <a14:m>
                  <m:oMath xmlns:m="http://schemas.openxmlformats.org/officeDocument/2006/math">
                    <m:f>
                      <m:fPr>
                        <m:ctrlPr>
                          <a:rPr kumimoji="1" lang="en-US" altLang="zh-CN" i="1" smtClean="0">
                            <a:latin typeface="Cambria Math" charset="0"/>
                          </a:rPr>
                        </m:ctrlPr>
                      </m:fPr>
                      <m:num>
                        <m:sSub>
                          <m:sSubPr>
                            <m:ctrlPr>
                              <a:rPr kumimoji="1" lang="en-US" altLang="zh-CN" i="1" smtClean="0">
                                <a:latin typeface="Cambria Math" charset="0"/>
                              </a:rPr>
                            </m:ctrlPr>
                          </m:sSubPr>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r>
                          <a:rPr kumimoji="1" lang="en-US" altLang="zh-CN" i="1" smtClean="0">
                            <a:latin typeface="Cambria Math" panose="02040503050406030204" pitchFamily="18" charset="0"/>
                          </a:rPr>
                          <m:t> </m:t>
                        </m:r>
                        <m:r>
                          <a:rPr kumimoji="1" lang="en-US" altLang="zh-CN" b="0" i="1" smtClean="0">
                            <a:latin typeface="Cambria Math" panose="02040503050406030204" pitchFamily="18" charset="0"/>
                          </a:rPr>
                          <m:t>(</m:t>
                        </m:r>
                        <m:sSubSup>
                          <m:sSubSupPr>
                            <m:ctrlPr>
                              <a:rPr kumimoji="1" lang="en-US" altLang="zh-CN" i="1" smtClean="0">
                                <a:latin typeface="Cambria Math" charset="0"/>
                              </a:rPr>
                            </m:ctrlPr>
                          </m:sSubSup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2</m:t>
                            </m:r>
                          </m:sup>
                        </m:sSubSup>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r>
                          <a:rPr kumimoji="1" lang="en-US" altLang="zh-CN" b="0" i="1" smtClean="0">
                            <a:latin typeface="Cambria Math" panose="02040503050406030204" pitchFamily="18" charset="0"/>
                          </a:rPr>
                          <m:t>)</m:t>
                        </m:r>
                      </m:num>
                      <m:den>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Sup>
                          <m:sSubSupPr>
                            <m:ctrlPr>
                              <a:rPr kumimoji="1" lang="en-US" altLang="zh-CN" i="1" smtClean="0">
                                <a:latin typeface="Cambria Math" charset="0"/>
                              </a:rPr>
                            </m:ctrlPr>
                          </m:sSubSup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2</m:t>
                            </m:r>
                          </m:sup>
                        </m:sSubSup>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den>
                    </m:f>
                  </m:oMath>
                </a14:m>
                <a:endParaRPr kumimoji="1" lang="en-US" altLang="zh-CN" dirty="0">
                  <a:latin typeface="Times" pitchFamily="2" charset="0"/>
                </a:endParaRPr>
              </a:p>
              <a:p>
                <a:r>
                  <a:rPr lang="en-US" altLang="zh-CN" dirty="0">
                    <a:latin typeface="Times" pitchFamily="2" charset="0"/>
                  </a:rPr>
                  <a:t>To have stable solution:</a:t>
                </a:r>
              </a:p>
              <a:p>
                <a14:m>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&gt;(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oMath>
                </a14:m>
                <a:endParaRPr kumimoji="1" lang="zh-CN" altLang="en-US" dirty="0">
                  <a:latin typeface="Times" pitchFamily="2" charset="0"/>
                </a:endParaRPr>
              </a:p>
            </p:txBody>
          </p:sp>
        </mc:Choice>
        <mc:Fallback xmlns="">
          <p:sp>
            <p:nvSpPr>
              <p:cNvPr id="3" name="内容占位符 2">
                <a:extLst>
                  <a:ext uri="{FF2B5EF4-FFF2-40B4-BE49-F238E27FC236}">
                    <a16:creationId xmlns:a16="http://schemas.microsoft.com/office/drawing/2014/main" id="{80CA5A1B-C688-CF44-9749-F12E22FA9C45}"/>
                  </a:ext>
                </a:extLst>
              </p:cNvPr>
              <p:cNvSpPr>
                <a:spLocks noGrp="1" noRot="1" noChangeAspect="1" noMove="1" noResize="1" noEditPoints="1" noAdjustHandles="1" noChangeArrowheads="1" noChangeShapeType="1" noTextEdit="1"/>
              </p:cNvSpPr>
              <p:nvPr>
                <p:ph idx="1"/>
              </p:nvPr>
            </p:nvSpPr>
            <p:spPr>
              <a:blipFill>
                <a:blip r:embed="rId2"/>
                <a:stretch>
                  <a:fillRect l="-1447" t="-1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42403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xmlns="" id="{50AD87CA-C878-2B4D-8495-D82859174AF3}"/>
              </a:ext>
            </a:extLst>
          </p:cNvPr>
          <p:cNvPicPr>
            <a:picLocks noGrp="1" noChangeAspect="1"/>
          </p:cNvPicPr>
          <p:nvPr>
            <p:ph idx="1"/>
          </p:nvPr>
        </p:nvPicPr>
        <p:blipFill>
          <a:blip r:embed="rId2"/>
          <a:stretch>
            <a:fillRect/>
          </a:stretch>
        </p:blipFill>
        <p:spPr>
          <a:xfrm>
            <a:off x="1143001" y="1013224"/>
            <a:ext cx="6267449" cy="4476749"/>
          </a:xfrm>
        </p:spPr>
      </p:pic>
      <p:sp>
        <p:nvSpPr>
          <p:cNvPr id="6" name="矩形 5">
            <a:extLst>
              <a:ext uri="{FF2B5EF4-FFF2-40B4-BE49-F238E27FC236}">
                <a16:creationId xmlns:a16="http://schemas.microsoft.com/office/drawing/2014/main" xmlns="" id="{9E6B640E-EE56-9F43-8BEF-B3A6C827E5D1}"/>
              </a:ext>
            </a:extLst>
          </p:cNvPr>
          <p:cNvSpPr/>
          <p:nvPr/>
        </p:nvSpPr>
        <p:spPr>
          <a:xfrm>
            <a:off x="7105650" y="2282101"/>
            <a:ext cx="2038350" cy="2169825"/>
          </a:xfrm>
          <a:prstGeom prst="rect">
            <a:avLst/>
          </a:prstGeom>
        </p:spPr>
        <p:txBody>
          <a:bodyPr wrap="square">
            <a:spAutoFit/>
          </a:bodyPr>
          <a:lstStyle/>
          <a:p>
            <a:r>
              <a:rPr lang="en-US" altLang="zh-CN" sz="1350" dirty="0">
                <a:latin typeface="Times" pitchFamily="2" charset="0"/>
              </a:rPr>
              <a:t>K1=3</a:t>
            </a:r>
          </a:p>
          <a:p>
            <a:r>
              <a:rPr lang="en-US" altLang="zh-CN" sz="1350" dirty="0">
                <a:latin typeface="Times" pitchFamily="2" charset="0"/>
              </a:rPr>
              <a:t>K2=0.005</a:t>
            </a:r>
          </a:p>
          <a:p>
            <a:r>
              <a:rPr lang="en-US" altLang="zh-CN" sz="1350" dirty="0">
                <a:latin typeface="Times" pitchFamily="2" charset="0"/>
              </a:rPr>
              <a:t>K3=0.0013</a:t>
            </a:r>
          </a:p>
          <a:p>
            <a:r>
              <a:rPr lang="zh-CN" altLang="en-US" sz="1350" dirty="0">
                <a:latin typeface="Times" pitchFamily="2" charset="0"/>
              </a:rPr>
              <a:t> </a:t>
            </a:r>
            <a:r>
              <a:rPr lang="en-US" altLang="zh-CN" sz="1350" dirty="0">
                <a:latin typeface="Times" pitchFamily="2" charset="0"/>
              </a:rPr>
              <a:t>K4=0</a:t>
            </a:r>
          </a:p>
          <a:p>
            <a:r>
              <a:rPr lang="en-US" altLang="zh-CN" sz="1350" dirty="0">
                <a:latin typeface="Times" pitchFamily="2" charset="0"/>
              </a:rPr>
              <a:t>K5=0.042</a:t>
            </a:r>
          </a:p>
          <a:p>
            <a:r>
              <a:rPr lang="en-US" altLang="zh-CN" sz="1350" dirty="0">
                <a:latin typeface="Times" pitchFamily="2" charset="0"/>
              </a:rPr>
              <a:t>K6=0.001</a:t>
            </a:r>
          </a:p>
          <a:p>
            <a:r>
              <a:rPr lang="en-US" altLang="zh-CN" sz="1350" dirty="0">
                <a:latin typeface="Times" pitchFamily="2" charset="0"/>
              </a:rPr>
              <a:t>X(0)=80</a:t>
            </a:r>
          </a:p>
          <a:p>
            <a:r>
              <a:rPr lang="en-US" altLang="zh-CN" sz="1350" dirty="0">
                <a:latin typeface="Times" pitchFamily="2" charset="0"/>
              </a:rPr>
              <a:t>Y(0)=20</a:t>
            </a:r>
          </a:p>
          <a:p>
            <a:r>
              <a:rPr lang="en-US" altLang="zh-CN" sz="1350" dirty="0">
                <a:latin typeface="Times" pitchFamily="2" charset="0"/>
              </a:rPr>
              <a:t>Z(0)=20</a:t>
            </a:r>
          </a:p>
          <a:p>
            <a:r>
              <a:rPr lang="en-US" altLang="zh-CN" sz="1350" dirty="0">
                <a:latin typeface="Times" pitchFamily="2" charset="0"/>
              </a:rPr>
              <a:t>N(0) =120</a:t>
            </a:r>
            <a:endParaRPr lang="zh-CN" altLang="en-US" sz="1350" dirty="0">
              <a:latin typeface="Times" pitchFamily="2" charset="0"/>
            </a:endParaRPr>
          </a:p>
        </p:txBody>
      </p:sp>
    </p:spTree>
    <p:extLst>
      <p:ext uri="{BB962C8B-B14F-4D97-AF65-F5344CB8AC3E}">
        <p14:creationId xmlns:p14="http://schemas.microsoft.com/office/powerpoint/2010/main" val="10885224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C4C4395-B8FD-C74F-809F-F95A59338F06}"/>
              </a:ext>
            </a:extLst>
          </p:cNvPr>
          <p:cNvSpPr>
            <a:spLocks noGrp="1"/>
          </p:cNvSpPr>
          <p:nvPr>
            <p:ph type="title"/>
          </p:nvPr>
        </p:nvSpPr>
        <p:spPr/>
        <p:txBody>
          <a:bodyPr/>
          <a:lstStyle/>
          <a:p>
            <a:r>
              <a:rPr kumimoji="1" lang="en-US" altLang="zh-CN" dirty="0" smtClean="0">
                <a:latin typeface="Times" pitchFamily="2" charset="0"/>
              </a:rPr>
              <a:t>Model 3</a:t>
            </a:r>
            <a:endParaRPr kumimoji="1" lang="zh-CN" altLang="en-US" dirty="0">
              <a:latin typeface="Times" pitchFamily="2" charset="0"/>
            </a:endParaRPr>
          </a:p>
        </p:txBody>
      </p:sp>
      <p:sp>
        <p:nvSpPr>
          <p:cNvPr id="3" name="内容占位符 2">
            <a:extLst>
              <a:ext uri="{FF2B5EF4-FFF2-40B4-BE49-F238E27FC236}">
                <a16:creationId xmlns:a16="http://schemas.microsoft.com/office/drawing/2014/main" xmlns="" id="{13E59B57-8134-C942-B286-F966A469EBD6}"/>
              </a:ext>
            </a:extLst>
          </p:cNvPr>
          <p:cNvSpPr>
            <a:spLocks noGrp="1"/>
          </p:cNvSpPr>
          <p:nvPr>
            <p:ph idx="1"/>
          </p:nvPr>
        </p:nvSpPr>
        <p:spPr/>
        <p:txBody>
          <a:bodyPr/>
          <a:lstStyle/>
          <a:p>
            <a:r>
              <a:rPr kumimoji="1" lang="en-US" altLang="zh-CN" dirty="0">
                <a:latin typeface="Times" pitchFamily="2" charset="0"/>
              </a:rPr>
              <a:t>Add birth rate to model1</a:t>
            </a:r>
          </a:p>
          <a:p>
            <a:r>
              <a:rPr kumimoji="1" lang="en-US" altLang="zh-CN" dirty="0">
                <a:latin typeface="Times" pitchFamily="2" charset="0"/>
              </a:rPr>
              <a:t>Change K</a:t>
            </a:r>
            <a:r>
              <a:rPr kumimoji="1" lang="en-US" altLang="zh-CN" baseline="-25000" dirty="0">
                <a:latin typeface="Times" pitchFamily="2" charset="0"/>
              </a:rPr>
              <a:t>1</a:t>
            </a:r>
            <a:r>
              <a:rPr kumimoji="1" lang="en-US" altLang="zh-CN" dirty="0">
                <a:latin typeface="Times" pitchFamily="2" charset="0"/>
              </a:rPr>
              <a:t>:birth rate (K</a:t>
            </a:r>
            <a:r>
              <a:rPr kumimoji="1" lang="en-US" altLang="zh-CN" baseline="-25000" dirty="0">
                <a:latin typeface="Times" pitchFamily="2" charset="0"/>
              </a:rPr>
              <a:t>1</a:t>
            </a:r>
            <a:r>
              <a:rPr kumimoji="1" lang="en-US" altLang="zh-CN" dirty="0">
                <a:latin typeface="Times" pitchFamily="2" charset="0"/>
              </a:rPr>
              <a:t>&gt; K</a:t>
            </a:r>
            <a:r>
              <a:rPr kumimoji="1" lang="en-US" altLang="zh-CN" baseline="-25000" dirty="0">
                <a:latin typeface="Times" pitchFamily="2" charset="0"/>
              </a:rPr>
              <a:t>2 </a:t>
            </a:r>
            <a:r>
              <a:rPr kumimoji="1" lang="en-US" altLang="zh-CN" dirty="0">
                <a:latin typeface="Times" pitchFamily="2" charset="0"/>
              </a:rPr>
              <a:t>to let population increase)</a:t>
            </a:r>
          </a:p>
          <a:p>
            <a:r>
              <a:rPr kumimoji="1" lang="en-US" altLang="zh-CN" dirty="0">
                <a:latin typeface="Times" pitchFamily="2" charset="0"/>
              </a:rPr>
              <a:t>K</a:t>
            </a:r>
            <a:r>
              <a:rPr kumimoji="1" lang="en-US" altLang="zh-CN" baseline="-25000" dirty="0">
                <a:latin typeface="Times" pitchFamily="2" charset="0"/>
              </a:rPr>
              <a:t>1 </a:t>
            </a:r>
            <a:r>
              <a:rPr kumimoji="1" lang="en-US" altLang="zh-CN" dirty="0">
                <a:latin typeface="Times" pitchFamily="2" charset="0"/>
              </a:rPr>
              <a:t>is a constant and has no relation to whether individual has disease or not.</a:t>
            </a:r>
          </a:p>
          <a:p>
            <a:endParaRPr kumimoji="1" lang="en-US" altLang="zh-CN" dirty="0">
              <a:latin typeface="Times" pitchFamily="2" charset="0"/>
            </a:endParaRPr>
          </a:p>
          <a:p>
            <a:endParaRPr kumimoji="1" lang="zh-CN" altLang="en-US" dirty="0"/>
          </a:p>
        </p:txBody>
      </p:sp>
    </p:spTree>
    <p:extLst>
      <p:ext uri="{BB962C8B-B14F-4D97-AF65-F5344CB8AC3E}">
        <p14:creationId xmlns:p14="http://schemas.microsoft.com/office/powerpoint/2010/main" val="3838636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CDC4BC-71B3-2146-950F-3C7667AE24EB}"/>
              </a:ext>
            </a:extLst>
          </p:cNvPr>
          <p:cNvSpPr>
            <a:spLocks noGrp="1"/>
          </p:cNvSpPr>
          <p:nvPr>
            <p:ph type="title"/>
          </p:nvPr>
        </p:nvSpPr>
        <p:spPr/>
        <p:txBody>
          <a:bodyPr/>
          <a:lstStyle/>
          <a:p>
            <a:r>
              <a:rPr kumimoji="1" lang="en-US" altLang="zh-CN" dirty="0">
                <a:latin typeface="Times" pitchFamily="2" charset="0"/>
              </a:rPr>
              <a:t>Differential Equation</a:t>
            </a:r>
            <a:endParaRPr kumimoji="1" lang="zh-CN" altLang="en-US" dirty="0"/>
          </a:p>
        </p:txBody>
      </p:sp>
      <p:sp>
        <p:nvSpPr>
          <p:cNvPr id="3" name="内容占位符 2">
            <a:extLst>
              <a:ext uri="{FF2B5EF4-FFF2-40B4-BE49-F238E27FC236}">
                <a16:creationId xmlns:a16="http://schemas.microsoft.com/office/drawing/2014/main" xmlns="" id="{7E3B01D6-082B-2245-B89E-213D9E9FEF9B}"/>
              </a:ext>
            </a:extLst>
          </p:cNvPr>
          <p:cNvSpPr>
            <a:spLocks noGrp="1"/>
          </p:cNvSpPr>
          <p:nvPr>
            <p:ph idx="1"/>
          </p:nvPr>
        </p:nvSpPr>
        <p:spPr/>
        <p:txBody>
          <a:bodyPr/>
          <a:lstStyle/>
          <a:p>
            <a:r>
              <a:rPr kumimoji="1" lang="en-US" altLang="zh-CN" dirty="0">
                <a:latin typeface="Times" pitchFamily="2" charset="0"/>
              </a:rPr>
              <a:t>X’[t] = K</a:t>
            </a:r>
            <a:r>
              <a:rPr kumimoji="1" lang="en-US" altLang="zh-CN" baseline="-25000" dirty="0">
                <a:latin typeface="Times" pitchFamily="2" charset="0"/>
              </a:rPr>
              <a:t>1 </a:t>
            </a:r>
            <a:r>
              <a:rPr kumimoji="1" lang="en-US" altLang="zh-CN" dirty="0">
                <a:latin typeface="Times" pitchFamily="2" charset="0"/>
              </a:rPr>
              <a:t>N[t] – K</a:t>
            </a:r>
            <a:r>
              <a:rPr kumimoji="1" lang="en-US" altLang="zh-CN" baseline="-25000" dirty="0">
                <a:latin typeface="Times" pitchFamily="2" charset="0"/>
              </a:rPr>
              <a:t>2 </a:t>
            </a:r>
            <a:r>
              <a:rPr kumimoji="1" lang="en-US" altLang="zh-CN" dirty="0">
                <a:latin typeface="Times" pitchFamily="2" charset="0"/>
              </a:rPr>
              <a:t>X[t] – K</a:t>
            </a:r>
            <a:r>
              <a:rPr kumimoji="1" lang="en-US" altLang="zh-CN" baseline="-25000" dirty="0">
                <a:latin typeface="Times" pitchFamily="2" charset="0"/>
              </a:rPr>
              <a:t>3</a:t>
            </a:r>
            <a:r>
              <a:rPr kumimoji="1" lang="en-US" altLang="zh-CN" dirty="0">
                <a:latin typeface="Times" pitchFamily="2" charset="0"/>
              </a:rPr>
              <a:t>X[t]Y[t] + K</a:t>
            </a:r>
            <a:r>
              <a:rPr kumimoji="1" lang="en-US" altLang="zh-CN" baseline="-25000" dirty="0">
                <a:latin typeface="Times" pitchFamily="2" charset="0"/>
              </a:rPr>
              <a:t>4 </a:t>
            </a:r>
            <a:r>
              <a:rPr kumimoji="1" lang="en-US" altLang="zh-CN" dirty="0">
                <a:latin typeface="Times" pitchFamily="2" charset="0"/>
              </a:rPr>
              <a:t>Z[t]</a:t>
            </a:r>
          </a:p>
          <a:p>
            <a:r>
              <a:rPr kumimoji="1" lang="en-US" altLang="zh-CN" dirty="0">
                <a:latin typeface="Times" pitchFamily="2" charset="0"/>
              </a:rPr>
              <a:t>Y’[t] = K</a:t>
            </a:r>
            <a:r>
              <a:rPr kumimoji="1" lang="en-US" altLang="zh-CN" baseline="-25000" dirty="0">
                <a:latin typeface="Times" pitchFamily="2" charset="0"/>
              </a:rPr>
              <a:t>3</a:t>
            </a:r>
            <a:r>
              <a:rPr kumimoji="1" lang="en-US" altLang="zh-CN" dirty="0">
                <a:latin typeface="Times" pitchFamily="2" charset="0"/>
              </a:rPr>
              <a:t>X[t]Y[t] –(K</a:t>
            </a:r>
            <a:r>
              <a:rPr kumimoji="1" lang="en-US" altLang="zh-CN" baseline="-25000" dirty="0">
                <a:latin typeface="Times" pitchFamily="2" charset="0"/>
              </a:rPr>
              <a:t>2</a:t>
            </a:r>
            <a:r>
              <a:rPr kumimoji="1" lang="en-US" altLang="zh-CN" dirty="0">
                <a:latin typeface="Times" pitchFamily="2" charset="0"/>
              </a:rPr>
              <a:t>+ K</a:t>
            </a:r>
            <a:r>
              <a:rPr kumimoji="1" lang="en-US" altLang="zh-CN" baseline="-25000" dirty="0">
                <a:latin typeface="Times" pitchFamily="2" charset="0"/>
              </a:rPr>
              <a:t>5</a:t>
            </a:r>
            <a:r>
              <a:rPr kumimoji="1" lang="en-US" altLang="zh-CN" dirty="0">
                <a:latin typeface="Times" pitchFamily="2" charset="0"/>
              </a:rPr>
              <a:t>+ K</a:t>
            </a:r>
            <a:r>
              <a:rPr kumimoji="1" lang="en-US" altLang="zh-CN" baseline="-25000" dirty="0">
                <a:latin typeface="Times" pitchFamily="2" charset="0"/>
              </a:rPr>
              <a:t>6</a:t>
            </a:r>
            <a:r>
              <a:rPr kumimoji="1" lang="en-US" altLang="zh-CN" dirty="0">
                <a:latin typeface="Times" pitchFamily="2" charset="0"/>
              </a:rPr>
              <a:t>)Y[t]</a:t>
            </a:r>
          </a:p>
          <a:p>
            <a:r>
              <a:rPr kumimoji="1" lang="en-US" altLang="zh-CN" dirty="0">
                <a:latin typeface="Times" pitchFamily="2" charset="0"/>
              </a:rPr>
              <a:t>Z’[t] = K</a:t>
            </a:r>
            <a:r>
              <a:rPr kumimoji="1" lang="en-US" altLang="zh-CN" baseline="-25000" dirty="0">
                <a:latin typeface="Times" pitchFamily="2" charset="0"/>
              </a:rPr>
              <a:t>6</a:t>
            </a:r>
            <a:r>
              <a:rPr kumimoji="1" lang="en-US" altLang="zh-CN" dirty="0">
                <a:latin typeface="Times" pitchFamily="2" charset="0"/>
              </a:rPr>
              <a:t>Y[t] –(K</a:t>
            </a:r>
            <a:r>
              <a:rPr kumimoji="1" lang="en-US" altLang="zh-CN" baseline="-25000" dirty="0">
                <a:latin typeface="Times" pitchFamily="2" charset="0"/>
              </a:rPr>
              <a:t>2</a:t>
            </a:r>
            <a:r>
              <a:rPr kumimoji="1" lang="en-US" altLang="zh-CN" dirty="0">
                <a:latin typeface="Times" pitchFamily="2" charset="0"/>
              </a:rPr>
              <a:t>+ K</a:t>
            </a:r>
            <a:r>
              <a:rPr kumimoji="1" lang="en-US" altLang="zh-CN" baseline="-25000" dirty="0">
                <a:latin typeface="Times" pitchFamily="2" charset="0"/>
              </a:rPr>
              <a:t>4</a:t>
            </a:r>
            <a:r>
              <a:rPr kumimoji="1" lang="en-US" altLang="zh-CN" dirty="0">
                <a:latin typeface="Times" pitchFamily="2" charset="0"/>
              </a:rPr>
              <a:t>)Z[t]</a:t>
            </a:r>
          </a:p>
          <a:p>
            <a:r>
              <a:rPr kumimoji="1" lang="en-US" altLang="zh-CN" dirty="0">
                <a:latin typeface="Times" pitchFamily="2" charset="0"/>
              </a:rPr>
              <a:t>N’[t] = (K</a:t>
            </a:r>
            <a:r>
              <a:rPr kumimoji="1" lang="en-US" altLang="zh-CN" baseline="-25000" dirty="0">
                <a:latin typeface="Times" pitchFamily="2" charset="0"/>
              </a:rPr>
              <a:t>1 </a:t>
            </a:r>
            <a:r>
              <a:rPr kumimoji="1" lang="en-US" altLang="zh-CN" dirty="0">
                <a:latin typeface="Times" pitchFamily="2" charset="0"/>
              </a:rPr>
              <a:t>– K</a:t>
            </a:r>
            <a:r>
              <a:rPr kumimoji="1" lang="en-US" altLang="zh-CN" baseline="-25000" dirty="0">
                <a:latin typeface="Times" pitchFamily="2" charset="0"/>
              </a:rPr>
              <a:t>2</a:t>
            </a:r>
            <a:r>
              <a:rPr kumimoji="1" lang="en-US" altLang="zh-CN" dirty="0">
                <a:latin typeface="Times" pitchFamily="2" charset="0"/>
              </a:rPr>
              <a:t>)N[t] –K</a:t>
            </a:r>
            <a:r>
              <a:rPr kumimoji="1" lang="en-US" altLang="zh-CN" baseline="-25000" dirty="0">
                <a:latin typeface="Times" pitchFamily="2" charset="0"/>
              </a:rPr>
              <a:t>5</a:t>
            </a:r>
            <a:r>
              <a:rPr kumimoji="1" lang="en-US" altLang="zh-CN" dirty="0">
                <a:latin typeface="Times" pitchFamily="2" charset="0"/>
              </a:rPr>
              <a:t>Y[t] </a:t>
            </a:r>
          </a:p>
          <a:p>
            <a:endParaRPr kumimoji="1" lang="zh-CN" altLang="en-US" dirty="0"/>
          </a:p>
        </p:txBody>
      </p:sp>
    </p:spTree>
    <p:extLst>
      <p:ext uri="{BB962C8B-B14F-4D97-AF65-F5344CB8AC3E}">
        <p14:creationId xmlns:p14="http://schemas.microsoft.com/office/powerpoint/2010/main" val="555573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D034FED-ED5A-6C49-8BBE-46391AE2DE1F}"/>
              </a:ext>
            </a:extLst>
          </p:cNvPr>
          <p:cNvSpPr>
            <a:spLocks noGrp="1"/>
          </p:cNvSpPr>
          <p:nvPr>
            <p:ph type="title"/>
          </p:nvPr>
        </p:nvSpPr>
        <p:spPr/>
        <p:txBody>
          <a:bodyPr/>
          <a:lstStyle/>
          <a:p>
            <a:r>
              <a:rPr kumimoji="1" lang="en-US" altLang="zh-CN" dirty="0">
                <a:latin typeface="Times" pitchFamily="2" charset="0"/>
              </a:rPr>
              <a:t>Differential Equation</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8F5B2BDB-041C-7247-8473-B6B35E366EF7}"/>
                  </a:ext>
                </a:extLst>
              </p:cNvPr>
              <p:cNvSpPr>
                <a:spLocks noGrp="1"/>
              </p:cNvSpPr>
              <p:nvPr>
                <p:ph idx="1"/>
              </p:nvPr>
            </p:nvSpPr>
            <p:spPr/>
            <p:txBody>
              <a:bodyPr>
                <a:normAutofit lnSpcReduction="10000"/>
              </a:bodyPr>
              <a:lstStyle/>
              <a:p>
                <a:r>
                  <a:rPr kumimoji="1" lang="en-US" altLang="zh-CN" dirty="0">
                    <a:latin typeface="Times" pitchFamily="2" charset="0"/>
                  </a:rPr>
                  <a:t>Trivial Solution: X = Y = Z =0</a:t>
                </a:r>
              </a:p>
              <a:p>
                <a:r>
                  <a:rPr kumimoji="1" lang="en-US" altLang="zh-CN" dirty="0">
                    <a:latin typeface="Times" pitchFamily="2" charset="0"/>
                  </a:rPr>
                  <a:t>Stable solution:</a:t>
                </a:r>
              </a:p>
              <a:p>
                <a:r>
                  <a:rPr kumimoji="1" lang="en-US" altLang="zh-CN" dirty="0">
                    <a:latin typeface="Times" pitchFamily="2" charset="0"/>
                  </a:rPr>
                  <a:t>X = </a:t>
                </a:r>
                <a14:m>
                  <m:oMath xmlns:m="http://schemas.openxmlformats.org/officeDocument/2006/math">
                    <m:f>
                      <m:fPr>
                        <m:ctrlPr>
                          <a:rPr kumimoji="1" lang="en-US" altLang="zh-CN" i="1" smtClean="0">
                            <a:latin typeface="Cambria Math" charset="0"/>
                          </a:rPr>
                        </m:ctrlPr>
                      </m:fPr>
                      <m:num>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dirty="0" smtClean="0">
                                <a:latin typeface="Cambria Math" charset="0"/>
                              </a:rPr>
                            </m:ctrlPr>
                          </m:sSubPr>
                          <m:e>
                            <m:r>
                              <a:rPr kumimoji="1" lang="en-US" altLang="zh-CN" b="0" i="1" dirty="0" smtClean="0">
                                <a:latin typeface="Cambria Math" panose="02040503050406030204" pitchFamily="18" charset="0"/>
                              </a:rPr>
                              <m:t>𝐾</m:t>
                            </m:r>
                          </m:e>
                          <m:sub>
                            <m:r>
                              <a:rPr kumimoji="1" lang="en-US" altLang="zh-CN" b="0" i="1" dirty="0" smtClean="0">
                                <a:latin typeface="Cambria Math" panose="02040503050406030204" pitchFamily="18" charset="0"/>
                              </a:rPr>
                              <m:t>5</m:t>
                            </m:r>
                          </m:sub>
                        </m:sSub>
                        <m:r>
                          <a:rPr kumimoji="1" lang="en-US" altLang="zh-CN" b="0" i="1" dirty="0" smtClean="0">
                            <a:latin typeface="Cambria Math" panose="02040503050406030204" pitchFamily="18" charset="0"/>
                          </a:rPr>
                          <m:t>+</m:t>
                        </m:r>
                        <m:sSub>
                          <m:sSubPr>
                            <m:ctrlPr>
                              <a:rPr kumimoji="1" lang="en-US" altLang="zh-CN" b="0" i="1" dirty="0" smtClean="0">
                                <a:latin typeface="Cambria Math" charset="0"/>
                              </a:rPr>
                            </m:ctrlPr>
                          </m:sSubPr>
                          <m:e>
                            <m:r>
                              <a:rPr kumimoji="1" lang="en-US" altLang="zh-CN" b="0" i="1" dirty="0" smtClean="0">
                                <a:latin typeface="Cambria Math" panose="02040503050406030204" pitchFamily="18" charset="0"/>
                              </a:rPr>
                              <m:t>𝐾</m:t>
                            </m:r>
                          </m:e>
                          <m:sub>
                            <m:r>
                              <a:rPr kumimoji="1" lang="en-US" altLang="zh-CN" b="0" i="1" dirty="0" smtClean="0">
                                <a:latin typeface="Cambria Math" panose="02040503050406030204" pitchFamily="18" charset="0"/>
                              </a:rPr>
                              <m:t>6</m:t>
                            </m:r>
                          </m:sub>
                        </m:sSub>
                      </m:num>
                      <m:den>
                        <m:sSub>
                          <m:sSubPr>
                            <m:ctrlPr>
                              <a:rPr kumimoji="1" lang="en-US" altLang="zh-CN" i="1" dirty="0" smtClean="0">
                                <a:latin typeface="Cambria Math" charset="0"/>
                              </a:rPr>
                            </m:ctrlPr>
                          </m:sSubPr>
                          <m:e>
                            <m:r>
                              <a:rPr kumimoji="1" lang="en-US" altLang="zh-CN" b="0" i="1" dirty="0" smtClean="0">
                                <a:latin typeface="Cambria Math" panose="02040503050406030204" pitchFamily="18" charset="0"/>
                              </a:rPr>
                              <m:t>𝐾</m:t>
                            </m:r>
                          </m:e>
                          <m:sub>
                            <m:r>
                              <a:rPr kumimoji="1" lang="en-US" altLang="zh-CN" b="0" i="1" dirty="0" smtClean="0">
                                <a:latin typeface="Cambria Math" panose="02040503050406030204" pitchFamily="18" charset="0"/>
                              </a:rPr>
                              <m:t>3</m:t>
                            </m:r>
                          </m:sub>
                        </m:sSub>
                      </m:den>
                    </m:f>
                  </m:oMath>
                </a14:m>
                <a:r>
                  <a:rPr kumimoji="1" lang="en-US" altLang="zh-CN" dirty="0">
                    <a:latin typeface="Times" pitchFamily="2" charset="0"/>
                  </a:rPr>
                  <a:t> </a:t>
                </a:r>
              </a:p>
              <a:p>
                <a:r>
                  <a:rPr kumimoji="1" lang="en-US" altLang="zh-CN" dirty="0">
                    <a:latin typeface="Times" pitchFamily="2" charset="0"/>
                  </a:rPr>
                  <a:t>Y = </a:t>
                </a:r>
                <a14:m>
                  <m:oMath xmlns:m="http://schemas.openxmlformats.org/officeDocument/2006/math">
                    <m:f>
                      <m:fPr>
                        <m:ctrlPr>
                          <a:rPr kumimoji="1" lang="en-US" altLang="zh-CN" i="1" smtClean="0">
                            <a:latin typeface="Cambria Math" charset="0"/>
                          </a:rPr>
                        </m:ctrlPr>
                      </m:fPr>
                      <m:num>
                        <m:sSub>
                          <m:sSubPr>
                            <m:ctrlPr>
                              <a:rPr kumimoji="1" lang="en-US" altLang="zh-CN" i="1" smtClean="0">
                                <a:latin typeface="Cambria Math" charset="0"/>
                              </a:rPr>
                            </m:ctrlPr>
                          </m:sSubPr>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r>
                          <a:rPr kumimoji="1" lang="en-US" altLang="zh-CN" b="0" i="1" smtClean="0">
                            <a:latin typeface="Cambria Math" panose="02040503050406030204" pitchFamily="18" charset="0"/>
                          </a:rPr>
                          <m:t>)</m:t>
                        </m:r>
                      </m:num>
                      <m:den>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Sup>
                          <m:sSubSupPr>
                            <m:ctrlPr>
                              <a:rPr kumimoji="1" lang="en-US" altLang="zh-CN" i="1" smtClean="0">
                                <a:latin typeface="Cambria Math" charset="0"/>
                              </a:rPr>
                            </m:ctrlPr>
                          </m:sSubSupPr>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2</m:t>
                            </m:r>
                          </m:sup>
                        </m:sSubSup>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 −</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den>
                    </m:f>
                  </m:oMath>
                </a14:m>
                <a:endParaRPr lang="en-US" altLang="zh-CN" dirty="0"/>
              </a:p>
              <a:p>
                <a:r>
                  <a:rPr lang="en-US" altLang="zh-CN" dirty="0">
                    <a:latin typeface="Times" pitchFamily="2" charset="0"/>
                  </a:rPr>
                  <a:t>Z = </a:t>
                </a:r>
                <a14:m>
                  <m:oMath xmlns:m="http://schemas.openxmlformats.org/officeDocument/2006/math">
                    <m:f>
                      <m:fPr>
                        <m:ctrlPr>
                          <a:rPr kumimoji="1" lang="en-US" altLang="zh-CN" i="1" smtClean="0">
                            <a:latin typeface="Cambria Math" charset="0"/>
                          </a:rPr>
                        </m:ctrlPr>
                      </m:fPr>
                      <m:num>
                        <m:sSub>
                          <m:sSubPr>
                            <m:ctrlPr>
                              <a:rPr kumimoji="1" lang="en-US" altLang="zh-CN" i="1" smtClean="0">
                                <a:latin typeface="Cambria Math" charset="0"/>
                              </a:rPr>
                            </m:ctrlPr>
                          </m:sSubPr>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r>
                          <a:rPr kumimoji="1" lang="en-US" altLang="zh-CN" i="1" smtClean="0">
                            <a:latin typeface="Cambria Math" panose="02040503050406030204" pitchFamily="18" charset="0"/>
                          </a:rPr>
                          <m:t> </m:t>
                        </m:r>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r>
                          <a:rPr kumimoji="1" lang="en-US" altLang="zh-CN" b="0" i="1" smtClean="0">
                            <a:latin typeface="Cambria Math" panose="02040503050406030204" pitchFamily="18" charset="0"/>
                          </a:rPr>
                          <m:t>)</m:t>
                        </m:r>
                      </m:num>
                      <m:den>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3</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Sup>
                          <m:sSubSupPr>
                            <m:ctrlPr>
                              <a:rPr kumimoji="1" lang="en-US" altLang="zh-CN" i="1" smtClean="0">
                                <a:latin typeface="Cambria Math" charset="0"/>
                              </a:rPr>
                            </m:ctrlPr>
                          </m:sSubSupPr>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2</m:t>
                            </m:r>
                          </m:sup>
                        </m:sSubSup>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 −</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den>
                    </m:f>
                  </m:oMath>
                </a14:m>
                <a:endParaRPr lang="en-US" altLang="zh-CN" dirty="0">
                  <a:latin typeface="Times" pitchFamily="2" charset="0"/>
                </a:endParaRPr>
              </a:p>
              <a:p>
                <a:r>
                  <a:rPr lang="en-US" altLang="zh-CN" dirty="0">
                    <a:latin typeface="Times" pitchFamily="2" charset="0"/>
                  </a:rPr>
                  <a:t>To have stable solution:</a:t>
                </a:r>
              </a:p>
              <a:p>
                <a14:m>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5</m:t>
                        </m:r>
                      </m:sub>
                    </m:sSub>
                    <m:r>
                      <a:rPr kumimoji="1" lang="en-US" altLang="zh-CN" b="0" i="1" smtClean="0">
                        <a:latin typeface="Cambria Math" panose="02040503050406030204" pitchFamily="18" charset="0"/>
                      </a:rPr>
                      <m:t>&gt;(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)(1+</m:t>
                    </m:r>
                    <m:f>
                      <m:fPr>
                        <m:ctrlPr>
                          <a:rPr lang="en-US" altLang="zh-CN" i="1" smtClean="0">
                            <a:latin typeface="Cambria Math" charset="0"/>
                          </a:rPr>
                        </m:ctrlPr>
                      </m:fPr>
                      <m:num>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6</m:t>
                            </m:r>
                          </m:sub>
                        </m:sSub>
                      </m:num>
                      <m:den>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i="1" smtClean="0">
                                <a:latin typeface="Cambria Math"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4</m:t>
                            </m:r>
                          </m:sub>
                        </m:sSub>
                      </m:den>
                    </m:f>
                    <m:r>
                      <a:rPr lang="en-US" altLang="zh-CN" b="0" i="0" smtClean="0">
                        <a:latin typeface="Cambria Math" panose="02040503050406030204" pitchFamily="18" charset="0"/>
                      </a:rPr>
                      <m:t>)</m:t>
                    </m:r>
                  </m:oMath>
                </a14:m>
                <a:endParaRPr lang="en-US" altLang="zh-CN" dirty="0">
                  <a:latin typeface="Times" pitchFamily="2" charset="0"/>
                </a:endParaRPr>
              </a:p>
              <a:p>
                <a:endParaRPr lang="zh-CN" altLang="en-US" dirty="0">
                  <a:latin typeface="Times" pitchFamily="2" charset="0"/>
                </a:endParaRPr>
              </a:p>
              <a:p>
                <a:endParaRPr kumimoji="1" lang="zh-CN" altLang="en-US" dirty="0"/>
              </a:p>
            </p:txBody>
          </p:sp>
        </mc:Choice>
        <mc:Fallback xmlns="">
          <p:sp>
            <p:nvSpPr>
              <p:cNvPr id="3" name="内容占位符 2">
                <a:extLst>
                  <a:ext uri="{FF2B5EF4-FFF2-40B4-BE49-F238E27FC236}">
                    <a16:creationId xmlns:a16="http://schemas.microsoft.com/office/drawing/2014/main" id="{8F5B2BDB-041C-7247-8473-B6B35E366EF7}"/>
                  </a:ext>
                </a:extLst>
              </p:cNvPr>
              <p:cNvSpPr>
                <a:spLocks noGrp="1" noRot="1" noChangeAspect="1" noMove="1" noResize="1" noEditPoints="1" noAdjustHandles="1" noChangeArrowheads="1" noChangeShapeType="1" noTextEdit="1"/>
              </p:cNvSpPr>
              <p:nvPr>
                <p:ph idx="1"/>
              </p:nvPr>
            </p:nvSpPr>
            <p:spPr>
              <a:blipFill>
                <a:blip r:embed="rId3"/>
                <a:stretch>
                  <a:fillRect l="-1447" t="-32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59620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E519027B-C7C6-EB44-BDF0-59725444C3E0}"/>
              </a:ext>
            </a:extLst>
          </p:cNvPr>
          <p:cNvSpPr/>
          <p:nvPr/>
        </p:nvSpPr>
        <p:spPr>
          <a:xfrm>
            <a:off x="6953250" y="2135930"/>
            <a:ext cx="1524000" cy="2377574"/>
          </a:xfrm>
          <a:prstGeom prst="rect">
            <a:avLst/>
          </a:prstGeom>
        </p:spPr>
        <p:txBody>
          <a:bodyPr wrap="square">
            <a:spAutoFit/>
          </a:bodyPr>
          <a:lstStyle/>
          <a:p>
            <a:r>
              <a:rPr lang="en-US" altLang="zh-CN" sz="1350" dirty="0">
                <a:latin typeface="Times" pitchFamily="2" charset="0"/>
              </a:rPr>
              <a:t>K1=0.006</a:t>
            </a:r>
            <a:r>
              <a:rPr lang="zh-CN" altLang="en-US" sz="1350" dirty="0">
                <a:latin typeface="Times" pitchFamily="2" charset="0"/>
              </a:rPr>
              <a:t> </a:t>
            </a:r>
            <a:r>
              <a:rPr lang="en-US" altLang="zh-CN" sz="1350" dirty="0">
                <a:latin typeface="Times" pitchFamily="2" charset="0"/>
              </a:rPr>
              <a:t>K2=0.005</a:t>
            </a:r>
            <a:r>
              <a:rPr lang="zh-CN" altLang="en-US" sz="1350" dirty="0">
                <a:latin typeface="Times" pitchFamily="2" charset="0"/>
              </a:rPr>
              <a:t> </a:t>
            </a:r>
            <a:r>
              <a:rPr lang="en-US" altLang="zh-CN" sz="1350" dirty="0">
                <a:latin typeface="Times" pitchFamily="2" charset="0"/>
              </a:rPr>
              <a:t>K3=0.0003</a:t>
            </a:r>
          </a:p>
          <a:p>
            <a:r>
              <a:rPr lang="en-US" altLang="zh-CN" sz="1350" dirty="0">
                <a:latin typeface="Times" pitchFamily="2" charset="0"/>
              </a:rPr>
              <a:t>K4=0 </a:t>
            </a:r>
          </a:p>
          <a:p>
            <a:r>
              <a:rPr lang="zh-CN" altLang="en-US" sz="1350" dirty="0">
                <a:latin typeface="Times" pitchFamily="2" charset="0"/>
              </a:rPr>
              <a:t> </a:t>
            </a:r>
            <a:r>
              <a:rPr lang="en-US" altLang="zh-CN" sz="1350" dirty="0">
                <a:latin typeface="Times" pitchFamily="2" charset="0"/>
              </a:rPr>
              <a:t>K5=0.02 </a:t>
            </a:r>
            <a:r>
              <a:rPr lang="zh-CN" altLang="en-US" sz="1350" dirty="0">
                <a:latin typeface="Times" pitchFamily="2" charset="0"/>
              </a:rPr>
              <a:t> </a:t>
            </a:r>
            <a:r>
              <a:rPr lang="en-US" altLang="zh-CN" sz="1350" dirty="0">
                <a:latin typeface="Times" pitchFamily="2" charset="0"/>
              </a:rPr>
              <a:t>K6=0.001</a:t>
            </a:r>
          </a:p>
          <a:p>
            <a:endParaRPr lang="en-US" altLang="zh-CN" sz="1350" dirty="0">
              <a:latin typeface="Times" pitchFamily="2" charset="0"/>
            </a:endParaRPr>
          </a:p>
          <a:p>
            <a:r>
              <a:rPr lang="en-US" altLang="zh-CN" sz="1350" dirty="0">
                <a:latin typeface="Times" pitchFamily="2" charset="0"/>
              </a:rPr>
              <a:t>X(0)=80</a:t>
            </a:r>
          </a:p>
          <a:p>
            <a:r>
              <a:rPr lang="en-US" altLang="zh-CN" sz="1350" dirty="0">
                <a:latin typeface="Times" pitchFamily="2" charset="0"/>
              </a:rPr>
              <a:t>Y(0)=20</a:t>
            </a:r>
          </a:p>
          <a:p>
            <a:r>
              <a:rPr lang="en-US" altLang="zh-CN" sz="1350" dirty="0">
                <a:latin typeface="Times" pitchFamily="2" charset="0"/>
              </a:rPr>
              <a:t>Z(0)=0</a:t>
            </a:r>
          </a:p>
          <a:p>
            <a:r>
              <a:rPr lang="en-US" altLang="zh-CN" sz="1350" dirty="0">
                <a:latin typeface="Times" pitchFamily="2" charset="0"/>
              </a:rPr>
              <a:t>N(0) = 120</a:t>
            </a:r>
            <a:endParaRPr lang="zh-CN" altLang="en-US" sz="1350" dirty="0">
              <a:latin typeface="Times" pitchFamily="2" charset="0"/>
            </a:endParaRPr>
          </a:p>
        </p:txBody>
      </p:sp>
      <p:sp>
        <p:nvSpPr>
          <p:cNvPr id="2" name="矩形 1">
            <a:extLst>
              <a:ext uri="{FF2B5EF4-FFF2-40B4-BE49-F238E27FC236}">
                <a16:creationId xmlns:a16="http://schemas.microsoft.com/office/drawing/2014/main" xmlns="" id="{32D8085E-68F8-E74C-A2D5-4ACA78B88515}"/>
              </a:ext>
            </a:extLst>
          </p:cNvPr>
          <p:cNvSpPr/>
          <p:nvPr/>
        </p:nvSpPr>
        <p:spPr>
          <a:xfrm>
            <a:off x="4448408" y="3244334"/>
            <a:ext cx="247184" cy="369332"/>
          </a:xfrm>
          <a:prstGeom prst="rect">
            <a:avLst/>
          </a:prstGeom>
        </p:spPr>
        <p:txBody>
          <a:bodyPr wrap="none">
            <a:spAutoFit/>
          </a:bodyPr>
          <a:lstStyle/>
          <a:p>
            <a:r>
              <a:rPr lang="zh-CN" altLang="en-US" dirty="0"/>
              <a:t>￼</a:t>
            </a:r>
          </a:p>
        </p:txBody>
      </p:sp>
      <p:pic>
        <p:nvPicPr>
          <p:cNvPr id="8" name="内容占位符 7">
            <a:extLst>
              <a:ext uri="{FF2B5EF4-FFF2-40B4-BE49-F238E27FC236}">
                <a16:creationId xmlns:a16="http://schemas.microsoft.com/office/drawing/2014/main" xmlns="" id="{983A33E4-9C4C-E649-919D-20EF17F6CA8C}"/>
              </a:ext>
            </a:extLst>
          </p:cNvPr>
          <p:cNvPicPr>
            <a:picLocks noGrp="1" noChangeAspect="1"/>
          </p:cNvPicPr>
          <p:nvPr>
            <p:ph idx="1"/>
          </p:nvPr>
        </p:nvPicPr>
        <p:blipFill>
          <a:blip r:embed="rId2"/>
          <a:stretch>
            <a:fillRect/>
          </a:stretch>
        </p:blipFill>
        <p:spPr>
          <a:xfrm>
            <a:off x="746574" y="1437997"/>
            <a:ext cx="6091873" cy="4351338"/>
          </a:xfrm>
        </p:spPr>
      </p:pic>
    </p:spTree>
    <p:extLst>
      <p:ext uri="{BB962C8B-B14F-4D97-AF65-F5344CB8AC3E}">
        <p14:creationId xmlns:p14="http://schemas.microsoft.com/office/powerpoint/2010/main" val="37125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Times New Roman" charset="0"/>
                <a:ea typeface="Times New Roman" charset="0"/>
                <a:cs typeface="Times New Roman" charset="0"/>
              </a:rPr>
              <a:t>Species relationship</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lstStyle/>
          <a:p>
            <a:r>
              <a:rPr lang="en-US" dirty="0" smtClean="0">
                <a:latin typeface="Times New Roman" charset="0"/>
                <a:ea typeface="Times New Roman" charset="0"/>
                <a:cs typeface="Times New Roman" charset="0"/>
              </a:rPr>
              <a:t>With time growing, the species’ population either goes to zero, or stable at some constant. </a:t>
            </a:r>
          </a:p>
          <a:p>
            <a:r>
              <a:rPr lang="en-US" dirty="0" smtClean="0">
                <a:latin typeface="Times New Roman" charset="0"/>
                <a:ea typeface="Times New Roman" charset="0"/>
                <a:cs typeface="Times New Roman" charset="0"/>
              </a:rPr>
              <a:t>Based on </a:t>
            </a:r>
            <a:r>
              <a:rPr lang="en-US" dirty="0">
                <a:latin typeface="Times New Roman" charset="0"/>
                <a:ea typeface="Times New Roman" charset="0"/>
                <a:cs typeface="Times New Roman" charset="0"/>
              </a:rPr>
              <a:t>a mathematical model for predicting population dynamics of antagonism species </a:t>
            </a:r>
            <a:r>
              <a:rPr lang="en-US" dirty="0" smtClean="0">
                <a:latin typeface="Times New Roman" charset="0"/>
                <a:ea typeface="Times New Roman" charset="0"/>
                <a:cs typeface="Times New Roman" charset="0"/>
              </a:rPr>
              <a:t>by </a:t>
            </a:r>
            <a:r>
              <a:rPr lang="en-US" dirty="0" err="1" smtClean="0">
                <a:latin typeface="Times New Roman" charset="0"/>
                <a:ea typeface="Times New Roman" charset="0"/>
                <a:cs typeface="Times New Roman" charset="0"/>
              </a:rPr>
              <a:t>A.J.Lotka</a:t>
            </a:r>
            <a:r>
              <a:rPr lang="en-US" dirty="0" smtClean="0">
                <a:latin typeface="Times New Roman" charset="0"/>
                <a:ea typeface="Times New Roman" charset="0"/>
                <a:cs typeface="Times New Roman" charset="0"/>
              </a:rPr>
              <a:t> </a:t>
            </a:r>
            <a:r>
              <a:rPr lang="en-US" dirty="0">
                <a:latin typeface="Times New Roman" charset="0"/>
                <a:ea typeface="Times New Roman" charset="0"/>
                <a:cs typeface="Times New Roman" charset="0"/>
              </a:rPr>
              <a:t>and </a:t>
            </a:r>
            <a:r>
              <a:rPr lang="en-US" dirty="0" err="1">
                <a:latin typeface="Times New Roman" charset="0"/>
                <a:ea typeface="Times New Roman" charset="0"/>
                <a:cs typeface="Times New Roman" charset="0"/>
              </a:rPr>
              <a:t>V.Volterras</a:t>
            </a:r>
            <a:r>
              <a:rPr lang="en-US" dirty="0">
                <a:latin typeface="Times New Roman" charset="0"/>
                <a:ea typeface="Times New Roman" charset="0"/>
                <a:cs typeface="Times New Roman" charset="0"/>
              </a:rPr>
              <a:t>.</a:t>
            </a:r>
          </a:p>
        </p:txBody>
      </p:sp>
    </p:spTree>
    <p:extLst>
      <p:ext uri="{BB962C8B-B14F-4D97-AF65-F5344CB8AC3E}">
        <p14:creationId xmlns:p14="http://schemas.microsoft.com/office/powerpoint/2010/main" val="112656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116341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22426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charset="0"/>
                <a:ea typeface="Times New Roman" charset="0"/>
                <a:cs typeface="Times New Roman" charset="0"/>
              </a:rPr>
              <a:t>Assume:</a:t>
            </a:r>
            <a:endParaRPr lang="en-US"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normAutofit/>
          </a:bodyPr>
          <a:lstStyle/>
          <a:p>
            <a:r>
              <a:rPr lang="en-US" dirty="0" smtClean="0">
                <a:latin typeface="Times New Roman" charset="0"/>
                <a:ea typeface="Times New Roman" charset="0"/>
                <a:cs typeface="Times New Roman" charset="0"/>
              </a:rPr>
              <a:t>When </a:t>
            </a:r>
            <a:r>
              <a:rPr lang="en-US" dirty="0">
                <a:latin typeface="Times New Roman" charset="0"/>
                <a:ea typeface="Times New Roman" charset="0"/>
                <a:cs typeface="Times New Roman" charset="0"/>
              </a:rPr>
              <a:t>the food is plenty, the birth rate is in direct proportion to its population</a:t>
            </a:r>
            <a:r>
              <a:rPr lang="en-US" dirty="0" smtClean="0">
                <a:latin typeface="Times New Roman" charset="0"/>
                <a:ea typeface="Times New Roman" charset="0"/>
                <a:cs typeface="Times New Roman" charset="0"/>
              </a:rPr>
              <a:t>, and </a:t>
            </a:r>
            <a:r>
              <a:rPr lang="en-US" dirty="0">
                <a:latin typeface="Times New Roman" charset="0"/>
                <a:ea typeface="Times New Roman" charset="0"/>
                <a:cs typeface="Times New Roman" charset="0"/>
              </a:rPr>
              <a:t>the death rate is related to both the number of predator and prey itself</a:t>
            </a:r>
            <a:r>
              <a:rPr lang="en-US" dirty="0" smtClean="0">
                <a:latin typeface="Times New Roman" charset="0"/>
                <a:ea typeface="Times New Roman" charset="0"/>
                <a:cs typeface="Times New Roman" charset="0"/>
              </a:rPr>
              <a:t>.</a:t>
            </a:r>
          </a:p>
          <a:p>
            <a:r>
              <a:rPr lang="en-US" dirty="0">
                <a:latin typeface="Times New Roman" charset="0"/>
                <a:ea typeface="Times New Roman" charset="0"/>
                <a:cs typeface="Times New Roman" charset="0"/>
              </a:rPr>
              <a:t>B</a:t>
            </a:r>
            <a:r>
              <a:rPr lang="en-US" dirty="0" smtClean="0">
                <a:latin typeface="Times New Roman" charset="0"/>
                <a:ea typeface="Times New Roman" charset="0"/>
                <a:cs typeface="Times New Roman" charset="0"/>
              </a:rPr>
              <a:t>irth </a:t>
            </a:r>
            <a:r>
              <a:rPr lang="en-US" dirty="0">
                <a:latin typeface="Times New Roman" charset="0"/>
                <a:ea typeface="Times New Roman" charset="0"/>
                <a:cs typeface="Times New Roman" charset="0"/>
              </a:rPr>
              <a:t>rate of predator is depend on the number of prey and predator, and the death rate is depend on the number of </a:t>
            </a:r>
            <a:r>
              <a:rPr lang="en-US" dirty="0" smtClean="0">
                <a:latin typeface="Times New Roman" charset="0"/>
                <a:ea typeface="Times New Roman" charset="0"/>
                <a:cs typeface="Times New Roman" charset="0"/>
              </a:rPr>
              <a:t>predator.</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604910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26432"/>
            <a:ext cx="7886700" cy="5250531"/>
          </a:xfrm>
        </p:spPr>
        <p:txBody>
          <a:bodyPr/>
          <a:lstStyle/>
          <a:p>
            <a:r>
              <a:rPr lang="en-US" dirty="0" smtClean="0">
                <a:latin typeface="Times New Roman" charset="0"/>
                <a:ea typeface="Times New Roman" charset="0"/>
                <a:cs typeface="Times New Roman" charset="0"/>
              </a:rPr>
              <a:t>Differential </a:t>
            </a:r>
            <a:r>
              <a:rPr lang="en-US" dirty="0">
                <a:latin typeface="Times New Roman" charset="0"/>
                <a:ea typeface="Times New Roman" charset="0"/>
                <a:cs typeface="Times New Roman" charset="0"/>
              </a:rPr>
              <a:t>equations </a:t>
            </a:r>
            <a:r>
              <a:rPr lang="en-US" altLang="zh-CN" dirty="0" smtClean="0">
                <a:latin typeface="Times New Roman" charset="0"/>
                <a:ea typeface="Times New Roman" charset="0"/>
                <a:cs typeface="Times New Roman" charset="0"/>
              </a:rPr>
              <a:t>based on the assume</a:t>
            </a:r>
            <a:r>
              <a:rPr lang="en-US" altLang="zh-CN" dirty="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can be described as follows:</a:t>
            </a:r>
          </a:p>
          <a:p>
            <a:endParaRPr lang="en-US" dirty="0">
              <a:latin typeface="Times New Roman" charset="0"/>
              <a:ea typeface="Times New Roman" charset="0"/>
              <a:cs typeface="Times New Roman" charset="0"/>
            </a:endParaRPr>
          </a:p>
        </p:txBody>
      </p:sp>
      <p:pic>
        <p:nvPicPr>
          <p:cNvPr id="4" name="Picture 3"/>
          <p:cNvPicPr>
            <a:picLocks noChangeAspect="1"/>
          </p:cNvPicPr>
          <p:nvPr/>
        </p:nvPicPr>
        <p:blipFill>
          <a:blip r:embed="rId2"/>
          <a:stretch>
            <a:fillRect/>
          </a:stretch>
        </p:blipFill>
        <p:spPr>
          <a:xfrm>
            <a:off x="1401279" y="1888959"/>
            <a:ext cx="6341441" cy="716547"/>
          </a:xfrm>
          <a:prstGeom prst="rect">
            <a:avLst/>
          </a:prstGeom>
        </p:spPr>
      </p:pic>
      <p:pic>
        <p:nvPicPr>
          <p:cNvPr id="5" name="Picture 4"/>
          <p:cNvPicPr>
            <a:picLocks noChangeAspect="1"/>
          </p:cNvPicPr>
          <p:nvPr/>
        </p:nvPicPr>
        <p:blipFill>
          <a:blip r:embed="rId3"/>
          <a:stretch>
            <a:fillRect/>
          </a:stretch>
        </p:blipFill>
        <p:spPr>
          <a:xfrm>
            <a:off x="1401278" y="2605506"/>
            <a:ext cx="6341441" cy="704605"/>
          </a:xfrm>
          <a:prstGeom prst="rect">
            <a:avLst/>
          </a:prstGeom>
        </p:spPr>
      </p:pic>
      <p:sp>
        <p:nvSpPr>
          <p:cNvPr id="6" name="TextBox 5"/>
          <p:cNvSpPr txBox="1"/>
          <p:nvPr/>
        </p:nvSpPr>
        <p:spPr>
          <a:xfrm>
            <a:off x="541421" y="3850105"/>
            <a:ext cx="8169442" cy="1384995"/>
          </a:xfrm>
          <a:prstGeom prst="rect">
            <a:avLst/>
          </a:prstGeom>
          <a:noFill/>
        </p:spPr>
        <p:txBody>
          <a:bodyPr wrap="square" rtlCol="0">
            <a:spAutoFit/>
          </a:bodyPr>
          <a:lstStyle/>
          <a:p>
            <a:r>
              <a:rPr lang="en-US" sz="2800" dirty="0" smtClean="0">
                <a:latin typeface="Times New Roman" charset="0"/>
                <a:ea typeface="Times New Roman" charset="0"/>
                <a:cs typeface="Times New Roman" charset="0"/>
              </a:rPr>
              <a:t>The birth rate of the predator is                , the mortality rate is                         , and the birth rate of the predator is                      , and the mortality rate is             . </a:t>
            </a:r>
            <a:endParaRPr lang="en-US" sz="2800" dirty="0">
              <a:latin typeface="Times New Roman" charset="0"/>
              <a:ea typeface="Times New Roman" charset="0"/>
              <a:cs typeface="Times New Roman" charset="0"/>
            </a:endParaRPr>
          </a:p>
        </p:txBody>
      </p:sp>
      <p:pic>
        <p:nvPicPr>
          <p:cNvPr id="7" name="Picture 6"/>
          <p:cNvPicPr>
            <a:picLocks noChangeAspect="1"/>
          </p:cNvPicPr>
          <p:nvPr/>
        </p:nvPicPr>
        <p:blipFill>
          <a:blip r:embed="rId4"/>
          <a:stretch>
            <a:fillRect/>
          </a:stretch>
        </p:blipFill>
        <p:spPr>
          <a:xfrm>
            <a:off x="5137484" y="3850105"/>
            <a:ext cx="1302576" cy="505080"/>
          </a:xfrm>
          <a:prstGeom prst="rect">
            <a:avLst/>
          </a:prstGeom>
        </p:spPr>
      </p:pic>
      <p:pic>
        <p:nvPicPr>
          <p:cNvPr id="8" name="Picture 7"/>
          <p:cNvPicPr>
            <a:picLocks noChangeAspect="1"/>
          </p:cNvPicPr>
          <p:nvPr/>
        </p:nvPicPr>
        <p:blipFill>
          <a:blip r:embed="rId5"/>
          <a:stretch>
            <a:fillRect/>
          </a:stretch>
        </p:blipFill>
        <p:spPr>
          <a:xfrm>
            <a:off x="1598116" y="4316349"/>
            <a:ext cx="2107610" cy="476721"/>
          </a:xfrm>
          <a:prstGeom prst="rect">
            <a:avLst/>
          </a:prstGeom>
        </p:spPr>
      </p:pic>
      <p:pic>
        <p:nvPicPr>
          <p:cNvPr id="9" name="Picture 8"/>
          <p:cNvPicPr>
            <a:picLocks noChangeAspect="1"/>
          </p:cNvPicPr>
          <p:nvPr/>
        </p:nvPicPr>
        <p:blipFill>
          <a:blip r:embed="rId6"/>
          <a:stretch>
            <a:fillRect/>
          </a:stretch>
        </p:blipFill>
        <p:spPr>
          <a:xfrm>
            <a:off x="902368" y="4776069"/>
            <a:ext cx="1861955" cy="426231"/>
          </a:xfrm>
          <a:prstGeom prst="rect">
            <a:avLst/>
          </a:prstGeom>
        </p:spPr>
      </p:pic>
      <p:pic>
        <p:nvPicPr>
          <p:cNvPr id="11" name="Picture 10"/>
          <p:cNvPicPr>
            <a:picLocks noChangeAspect="1"/>
          </p:cNvPicPr>
          <p:nvPr/>
        </p:nvPicPr>
        <p:blipFill>
          <a:blip r:embed="rId7"/>
          <a:stretch>
            <a:fillRect/>
          </a:stretch>
        </p:blipFill>
        <p:spPr>
          <a:xfrm>
            <a:off x="6440060" y="4793070"/>
            <a:ext cx="1093871" cy="407521"/>
          </a:xfrm>
          <a:prstGeom prst="rect">
            <a:avLst/>
          </a:prstGeom>
        </p:spPr>
      </p:pic>
    </p:spTree>
    <p:extLst>
      <p:ext uri="{BB962C8B-B14F-4D97-AF65-F5344CB8AC3E}">
        <p14:creationId xmlns:p14="http://schemas.microsoft.com/office/powerpoint/2010/main" val="467303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Times New Roman" charset="0"/>
                <a:ea typeface="Times New Roman" charset="0"/>
                <a:cs typeface="Times New Roman" charset="0"/>
              </a:rPr>
              <a:t>K</a:t>
            </a:r>
            <a:r>
              <a:rPr lang="en-US" baseline="-25000" dirty="0">
                <a:latin typeface="Times New Roman" charset="0"/>
                <a:ea typeface="Times New Roman" charset="0"/>
                <a:cs typeface="Times New Roman" charset="0"/>
              </a:rPr>
              <a:t>2</a:t>
            </a:r>
            <a:r>
              <a:rPr lang="en-US" dirty="0">
                <a:latin typeface="Times New Roman" charset="0"/>
                <a:ea typeface="Times New Roman" charset="0"/>
                <a:cs typeface="Times New Roman" charset="0"/>
              </a:rPr>
              <a:t> and K</a:t>
            </a:r>
            <a:r>
              <a:rPr lang="en-US" baseline="-25000" dirty="0">
                <a:latin typeface="Times New Roman" charset="0"/>
                <a:ea typeface="Times New Roman" charset="0"/>
                <a:cs typeface="Times New Roman" charset="0"/>
              </a:rPr>
              <a:t>3</a:t>
            </a:r>
            <a:r>
              <a:rPr lang="en-US" dirty="0">
                <a:latin typeface="Times New Roman" charset="0"/>
                <a:ea typeface="Times New Roman" charset="0"/>
                <a:cs typeface="Times New Roman" charset="0"/>
              </a:rPr>
              <a:t> indicate predator-prey relationship. K</a:t>
            </a:r>
            <a:r>
              <a:rPr lang="en-US" baseline="-25000" dirty="0">
                <a:latin typeface="Times New Roman" charset="0"/>
                <a:ea typeface="Times New Roman" charset="0"/>
                <a:cs typeface="Times New Roman" charset="0"/>
              </a:rPr>
              <a:t>1</a:t>
            </a:r>
            <a:r>
              <a:rPr lang="en-US" dirty="0">
                <a:latin typeface="Times New Roman" charset="0"/>
                <a:ea typeface="Times New Roman" charset="0"/>
                <a:cs typeface="Times New Roman" charset="0"/>
              </a:rPr>
              <a:t> and K</a:t>
            </a:r>
            <a:r>
              <a:rPr lang="en-US" baseline="-25000" dirty="0">
                <a:latin typeface="Times New Roman" charset="0"/>
                <a:ea typeface="Times New Roman" charset="0"/>
                <a:cs typeface="Times New Roman" charset="0"/>
              </a:rPr>
              <a:t>4</a:t>
            </a:r>
            <a:r>
              <a:rPr lang="en-US" dirty="0">
                <a:latin typeface="Times New Roman" charset="0"/>
                <a:ea typeface="Times New Roman" charset="0"/>
                <a:cs typeface="Times New Roman" charset="0"/>
              </a:rPr>
              <a:t> indicate reproductive capacity of species. For example, the stronger the predator's reproductive capacity </a:t>
            </a:r>
            <a:r>
              <a:rPr lang="en-US" dirty="0" smtClean="0">
                <a:latin typeface="Times New Roman" charset="0"/>
                <a:ea typeface="Times New Roman" charset="0"/>
                <a:cs typeface="Times New Roman" charset="0"/>
              </a:rPr>
              <a:t>(larger K</a:t>
            </a:r>
            <a:r>
              <a:rPr lang="en-US" baseline="-25000" dirty="0" smtClean="0">
                <a:latin typeface="Times New Roman" charset="0"/>
                <a:ea typeface="Times New Roman" charset="0"/>
                <a:cs typeface="Times New Roman" charset="0"/>
              </a:rPr>
              <a:t>1</a:t>
            </a:r>
            <a:r>
              <a:rPr lang="en-US" dirty="0" smtClean="0">
                <a:latin typeface="Times New Roman" charset="0"/>
                <a:ea typeface="Times New Roman" charset="0"/>
                <a:cs typeface="Times New Roman" charset="0"/>
              </a:rPr>
              <a:t>), </a:t>
            </a:r>
            <a:r>
              <a:rPr lang="en-US" dirty="0">
                <a:latin typeface="Times New Roman" charset="0"/>
                <a:ea typeface="Times New Roman" charset="0"/>
                <a:cs typeface="Times New Roman" charset="0"/>
              </a:rPr>
              <a:t>the greater the number of predators in equilibrium, but the number of predators remains the same. For example, when the mortality rate of predators is higher (such as man-made killing and K</a:t>
            </a:r>
            <a:r>
              <a:rPr lang="en-US" baseline="-25000" dirty="0">
                <a:latin typeface="Times New Roman" charset="0"/>
                <a:ea typeface="Times New Roman" charset="0"/>
                <a:cs typeface="Times New Roman" charset="0"/>
              </a:rPr>
              <a:t>4</a:t>
            </a:r>
            <a:r>
              <a:rPr lang="en-US" dirty="0">
                <a:latin typeface="Times New Roman" charset="0"/>
                <a:ea typeface="Times New Roman" charset="0"/>
                <a:cs typeface="Times New Roman" charset="0"/>
              </a:rPr>
              <a:t> becoming larger), it will lead to a decrease in the number of predators.</a:t>
            </a:r>
          </a:p>
        </p:txBody>
      </p:sp>
      <p:sp>
        <p:nvSpPr>
          <p:cNvPr id="4" name="TextBox 3"/>
          <p:cNvSpPr txBox="1"/>
          <p:nvPr/>
        </p:nvSpPr>
        <p:spPr>
          <a:xfrm>
            <a:off x="628650" y="890337"/>
            <a:ext cx="6027822" cy="646331"/>
          </a:xfrm>
          <a:prstGeom prst="rect">
            <a:avLst/>
          </a:prstGeom>
          <a:noFill/>
        </p:spPr>
        <p:txBody>
          <a:bodyPr wrap="square" rtlCol="0">
            <a:spAutoFit/>
          </a:bodyPr>
          <a:lstStyle/>
          <a:p>
            <a:r>
              <a:rPr lang="en-US" altLang="zh-CN" sz="3600" dirty="0" smtClean="0">
                <a:latin typeface="Times New Roman" charset="0"/>
                <a:ea typeface="Times New Roman" charset="0"/>
                <a:cs typeface="Times New Roman" charset="0"/>
              </a:rPr>
              <a:t>Description for some parameter:</a:t>
            </a:r>
            <a:endParaRPr lang="en-US" sz="3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519965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8966" y="553286"/>
            <a:ext cx="7886700" cy="4351338"/>
          </a:xfrm>
        </p:spPr>
        <p:txBody>
          <a:bodyPr/>
          <a:lstStyle/>
          <a:p>
            <a:r>
              <a:rPr lang="en-US" dirty="0" smtClean="0">
                <a:latin typeface="Times New Roman" charset="0"/>
                <a:ea typeface="Times New Roman" charset="0"/>
                <a:cs typeface="Times New Roman" charset="0"/>
              </a:rPr>
              <a:t>In this first case, the </a:t>
            </a:r>
            <a:r>
              <a:rPr lang="en-US" dirty="0">
                <a:latin typeface="Times New Roman" charset="0"/>
                <a:ea typeface="Times New Roman" charset="0"/>
                <a:cs typeface="Times New Roman" charset="0"/>
              </a:rPr>
              <a:t>two species depend on each other for the same period, but the predator cycle is later than that of the prey</a:t>
            </a:r>
            <a:r>
              <a:rPr lang="en-US" dirty="0" smtClean="0">
                <a:latin typeface="Times New Roman" charset="0"/>
                <a:ea typeface="Times New Roman" charset="0"/>
                <a:cs typeface="Times New Roman" charset="0"/>
              </a:rPr>
              <a:t>.</a:t>
            </a:r>
          </a:p>
          <a:p>
            <a:endParaRPr lang="en-US" dirty="0">
              <a:latin typeface="Times New Roman" charset="0"/>
              <a:ea typeface="Times New Roman" charset="0"/>
              <a:cs typeface="Times New Roman" charset="0"/>
            </a:endParaRP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66" y="1850649"/>
            <a:ext cx="5765800" cy="4229100"/>
          </a:xfrm>
          <a:prstGeom prst="rect">
            <a:avLst/>
          </a:prstGeom>
        </p:spPr>
      </p:pic>
      <p:sp>
        <p:nvSpPr>
          <p:cNvPr id="5" name="TextBox 4"/>
          <p:cNvSpPr txBox="1"/>
          <p:nvPr/>
        </p:nvSpPr>
        <p:spPr>
          <a:xfrm>
            <a:off x="6882063" y="2081463"/>
            <a:ext cx="1515979" cy="3139321"/>
          </a:xfrm>
          <a:prstGeom prst="rect">
            <a:avLst/>
          </a:prstGeom>
          <a:noFill/>
        </p:spPr>
        <p:txBody>
          <a:bodyPr wrap="square" rtlCol="0">
            <a:spAutoFit/>
          </a:bodyPr>
          <a:lstStyle/>
          <a:p>
            <a:r>
              <a:rPr lang="mr-IN" dirty="0" smtClean="0">
                <a:latin typeface="Times New Roman" charset="0"/>
                <a:ea typeface="Times New Roman" charset="0"/>
                <a:cs typeface="Times New Roman" charset="0"/>
              </a:rPr>
              <a:t>K</a:t>
            </a:r>
            <a:r>
              <a:rPr lang="mr-IN" baseline="-25000" dirty="0" smtClean="0">
                <a:latin typeface="Times New Roman" charset="0"/>
                <a:ea typeface="Times New Roman" charset="0"/>
                <a:cs typeface="Times New Roman" charset="0"/>
              </a:rPr>
              <a:t>1</a:t>
            </a:r>
            <a:r>
              <a:rPr lang="mr-IN" dirty="0" smtClean="0">
                <a:latin typeface="Times New Roman" charset="0"/>
                <a:ea typeface="Times New Roman" charset="0"/>
                <a:cs typeface="Times New Roman" charset="0"/>
              </a:rPr>
              <a:t>=0.2</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K</a:t>
            </a:r>
            <a:r>
              <a:rPr lang="mr-IN" baseline="-25000" dirty="0" smtClean="0">
                <a:latin typeface="Times New Roman" charset="0"/>
                <a:ea typeface="Times New Roman" charset="0"/>
                <a:cs typeface="Times New Roman" charset="0"/>
              </a:rPr>
              <a:t>2</a:t>
            </a:r>
            <a:r>
              <a:rPr lang="mr-IN" dirty="0" smtClean="0">
                <a:latin typeface="Times New Roman" charset="0"/>
                <a:ea typeface="Times New Roman" charset="0"/>
                <a:cs typeface="Times New Roman" charset="0"/>
              </a:rPr>
              <a:t>=0.0005</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K</a:t>
            </a:r>
            <a:r>
              <a:rPr lang="mr-IN" baseline="-25000" dirty="0" smtClean="0">
                <a:latin typeface="Times New Roman" charset="0"/>
                <a:ea typeface="Times New Roman" charset="0"/>
                <a:cs typeface="Times New Roman" charset="0"/>
              </a:rPr>
              <a:t>3</a:t>
            </a:r>
            <a:r>
              <a:rPr lang="mr-IN" dirty="0" smtClean="0">
                <a:latin typeface="Times New Roman" charset="0"/>
                <a:ea typeface="Times New Roman" charset="0"/>
                <a:cs typeface="Times New Roman" charset="0"/>
              </a:rPr>
              <a:t>=0.0002</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K</a:t>
            </a:r>
            <a:r>
              <a:rPr lang="mr-IN" baseline="-25000" dirty="0" smtClean="0">
                <a:latin typeface="Times New Roman" charset="0"/>
                <a:ea typeface="Times New Roman" charset="0"/>
                <a:cs typeface="Times New Roman" charset="0"/>
              </a:rPr>
              <a:t>4</a:t>
            </a:r>
            <a:r>
              <a:rPr lang="mr-IN" dirty="0" smtClean="0">
                <a:latin typeface="Times New Roman" charset="0"/>
                <a:ea typeface="Times New Roman" charset="0"/>
                <a:cs typeface="Times New Roman" charset="0"/>
              </a:rPr>
              <a:t>=0.2</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K1/K2=400</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K4/K3=1000</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 </a:t>
            </a:r>
          </a:p>
          <a:p>
            <a:r>
              <a:rPr lang="en-US" altLang="zh-CN" dirty="0" smtClean="0">
                <a:latin typeface="Times New Roman" charset="0"/>
                <a:ea typeface="Times New Roman" charset="0"/>
                <a:cs typeface="Times New Roman" charset="0"/>
              </a:rPr>
              <a:t>Initial</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a:t>
            </a:r>
          </a:p>
          <a:p>
            <a:r>
              <a:rPr lang="mr-IN" dirty="0" smtClean="0">
                <a:latin typeface="Times New Roman" charset="0"/>
                <a:ea typeface="Times New Roman" charset="0"/>
                <a:cs typeface="Times New Roman" charset="0"/>
              </a:rPr>
              <a:t>X1(0</a:t>
            </a:r>
            <a:r>
              <a:rPr lang="mr-IN" dirty="0">
                <a:latin typeface="Times New Roman" charset="0"/>
                <a:ea typeface="Times New Roman" charset="0"/>
                <a:cs typeface="Times New Roman" charset="0"/>
              </a:rPr>
              <a:t>)=</a:t>
            </a:r>
            <a:r>
              <a:rPr lang="mr-IN" dirty="0" smtClean="0">
                <a:latin typeface="Times New Roman" charset="0"/>
                <a:ea typeface="Times New Roman" charset="0"/>
                <a:cs typeface="Times New Roman" charset="0"/>
              </a:rPr>
              <a:t>1000</a:t>
            </a:r>
            <a:endParaRPr lang="en-US" dirty="0" smtClean="0">
              <a:latin typeface="Times New Roman" charset="0"/>
              <a:ea typeface="Times New Roman" charset="0"/>
              <a:cs typeface="Times New Roman" charset="0"/>
            </a:endParaRPr>
          </a:p>
          <a:p>
            <a:r>
              <a:rPr lang="mr-IN" dirty="0" smtClean="0">
                <a:latin typeface="Times New Roman" charset="0"/>
                <a:ea typeface="Times New Roman" charset="0"/>
                <a:cs typeface="Times New Roman" charset="0"/>
              </a:rPr>
              <a:t>X2(0</a:t>
            </a:r>
            <a:r>
              <a:rPr lang="mr-IN" dirty="0">
                <a:latin typeface="Times New Roman" charset="0"/>
                <a:ea typeface="Times New Roman" charset="0"/>
                <a:cs typeface="Times New Roman" charset="0"/>
              </a:rPr>
              <a:t>)=</a:t>
            </a:r>
            <a:r>
              <a:rPr lang="mr-IN" dirty="0" smtClean="0">
                <a:latin typeface="Times New Roman" charset="0"/>
                <a:ea typeface="Times New Roman" charset="0"/>
                <a:cs typeface="Times New Roman" charset="0"/>
              </a:rPr>
              <a:t>60</a:t>
            </a:r>
            <a:r>
              <a:rPr lang="en-US" dirty="0" smtClean="0">
                <a:latin typeface="Times New Roman" charset="0"/>
                <a:ea typeface="Times New Roman" charset="0"/>
                <a:cs typeface="Times New Roman" charset="0"/>
              </a:rPr>
              <a:t>0</a:t>
            </a:r>
            <a:r>
              <a:rPr lang="mr-IN" dirty="0" smtClean="0">
                <a:latin typeface="Times New Roman" charset="0"/>
                <a:ea typeface="Times New Roman" charset="0"/>
                <a:cs typeface="Times New Roman" charset="0"/>
              </a:rPr>
              <a:t> </a:t>
            </a:r>
          </a:p>
          <a:p>
            <a:endParaRPr lang="en-US" dirty="0"/>
          </a:p>
        </p:txBody>
      </p:sp>
    </p:spTree>
    <p:extLst>
      <p:ext uri="{BB962C8B-B14F-4D97-AF65-F5344CB8AC3E}">
        <p14:creationId xmlns:p14="http://schemas.microsoft.com/office/powerpoint/2010/main" val="86020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latin typeface="Times New Roman" charset="0"/>
                <a:ea typeface="Times New Roman" charset="0"/>
                <a:cs typeface="Times New Roman" charset="0"/>
              </a:rPr>
              <a:t>When </a:t>
            </a:r>
            <a:r>
              <a:rPr lang="en-US" dirty="0">
                <a:latin typeface="Times New Roman" charset="0"/>
                <a:ea typeface="Times New Roman" charset="0"/>
                <a:cs typeface="Times New Roman" charset="0"/>
              </a:rPr>
              <a:t>the number of predators reaches the maximum, </a:t>
            </a:r>
            <a:r>
              <a:rPr lang="en-US" dirty="0" smtClean="0">
                <a:latin typeface="Times New Roman" charset="0"/>
                <a:ea typeface="Times New Roman" charset="0"/>
                <a:cs typeface="Times New Roman" charset="0"/>
              </a:rPr>
              <a:t>predator </a:t>
            </a:r>
            <a:r>
              <a:rPr lang="en-US" dirty="0">
                <a:latin typeface="Times New Roman" charset="0"/>
                <a:ea typeface="Times New Roman" charset="0"/>
                <a:cs typeface="Times New Roman" charset="0"/>
              </a:rPr>
              <a:t>growth </a:t>
            </a:r>
            <a:r>
              <a:rPr lang="en-US" dirty="0" smtClean="0">
                <a:latin typeface="Times New Roman" charset="0"/>
                <a:ea typeface="Times New Roman" charset="0"/>
                <a:cs typeface="Times New Roman" charset="0"/>
              </a:rPr>
              <a:t>rate reaches </a:t>
            </a:r>
            <a:r>
              <a:rPr lang="en-US" dirty="0">
                <a:latin typeface="Times New Roman" charset="0"/>
                <a:ea typeface="Times New Roman" charset="0"/>
                <a:cs typeface="Times New Roman" charset="0"/>
              </a:rPr>
              <a:t>the </a:t>
            </a:r>
            <a:r>
              <a:rPr lang="en-US" dirty="0" smtClean="0">
                <a:latin typeface="Times New Roman" charset="0"/>
                <a:ea typeface="Times New Roman" charset="0"/>
                <a:cs typeface="Times New Roman" charset="0"/>
              </a:rPr>
              <a:t>maximum. And predators’ population begin </a:t>
            </a:r>
            <a:r>
              <a:rPr lang="en-US" dirty="0">
                <a:latin typeface="Times New Roman" charset="0"/>
                <a:ea typeface="Times New Roman" charset="0"/>
                <a:cs typeface="Times New Roman" charset="0"/>
              </a:rPr>
              <a:t>to decrease, </a:t>
            </a:r>
            <a:r>
              <a:rPr lang="en-US" dirty="0" smtClean="0">
                <a:latin typeface="Times New Roman" charset="0"/>
                <a:ea typeface="Times New Roman" charset="0"/>
                <a:cs typeface="Times New Roman" charset="0"/>
              </a:rPr>
              <a:t>the </a:t>
            </a:r>
            <a:r>
              <a:rPr lang="en-US" dirty="0">
                <a:latin typeface="Times New Roman" charset="0"/>
                <a:ea typeface="Times New Roman" charset="0"/>
                <a:cs typeface="Times New Roman" charset="0"/>
              </a:rPr>
              <a:t>number of predators is just K</a:t>
            </a:r>
            <a:r>
              <a:rPr lang="en-US" baseline="-25000" dirty="0">
                <a:latin typeface="Times New Roman" charset="0"/>
                <a:ea typeface="Times New Roman" charset="0"/>
                <a:cs typeface="Times New Roman" charset="0"/>
              </a:rPr>
              <a:t>1</a:t>
            </a:r>
            <a:r>
              <a:rPr lang="en-US" dirty="0">
                <a:latin typeface="Times New Roman" charset="0"/>
                <a:ea typeface="Times New Roman" charset="0"/>
                <a:cs typeface="Times New Roman" charset="0"/>
              </a:rPr>
              <a:t>/K</a:t>
            </a:r>
            <a:r>
              <a:rPr lang="en-US" baseline="-25000" dirty="0">
                <a:latin typeface="Times New Roman" charset="0"/>
                <a:ea typeface="Times New Roman" charset="0"/>
                <a:cs typeface="Times New Roman" charset="0"/>
              </a:rPr>
              <a:t>2</a:t>
            </a:r>
            <a:r>
              <a:rPr lang="en-US" dirty="0" smtClean="0">
                <a:latin typeface="Times New Roman" charset="0"/>
                <a:ea typeface="Times New Roman" charset="0"/>
                <a:cs typeface="Times New Roman" charset="0"/>
              </a:rPr>
              <a:t>.</a:t>
            </a:r>
          </a:p>
          <a:p>
            <a:r>
              <a:rPr lang="en-US" dirty="0">
                <a:latin typeface="Times New Roman" charset="0"/>
                <a:ea typeface="Times New Roman" charset="0"/>
                <a:cs typeface="Times New Roman" charset="0"/>
              </a:rPr>
              <a:t>When the number of predators increases to the maximum, the rate of decrease of the prey is also the largest, and the number of the predators is just K</a:t>
            </a:r>
            <a:r>
              <a:rPr lang="en-US" baseline="-25000" dirty="0">
                <a:latin typeface="Times New Roman" charset="0"/>
                <a:ea typeface="Times New Roman" charset="0"/>
                <a:cs typeface="Times New Roman" charset="0"/>
              </a:rPr>
              <a:t>4</a:t>
            </a:r>
            <a:r>
              <a:rPr lang="en-US" dirty="0">
                <a:latin typeface="Times New Roman" charset="0"/>
                <a:ea typeface="Times New Roman" charset="0"/>
                <a:cs typeface="Times New Roman" charset="0"/>
              </a:rPr>
              <a:t>/K</a:t>
            </a:r>
            <a:r>
              <a:rPr lang="en-US" baseline="-25000" dirty="0">
                <a:latin typeface="Times New Roman" charset="0"/>
                <a:ea typeface="Times New Roman" charset="0"/>
                <a:cs typeface="Times New Roman" charset="0"/>
              </a:rPr>
              <a:t>3</a:t>
            </a:r>
            <a:r>
              <a:rPr lang="en-US" dirty="0">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a:p>
            <a:endParaRPr lang="en-US" dirty="0"/>
          </a:p>
        </p:txBody>
      </p:sp>
    </p:spTree>
    <p:extLst>
      <p:ext uri="{BB962C8B-B14F-4D97-AF65-F5344CB8AC3E}">
        <p14:creationId xmlns:p14="http://schemas.microsoft.com/office/powerpoint/2010/main" val="1624484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latin typeface="Times New Roman" charset="0"/>
                <a:ea typeface="Times New Roman" charset="0"/>
                <a:cs typeface="Times New Roman" charset="0"/>
              </a:rPr>
              <a:t>Since </a:t>
            </a:r>
            <a:r>
              <a:rPr lang="en-US" dirty="0">
                <a:latin typeface="Times New Roman" charset="0"/>
                <a:ea typeface="Times New Roman" charset="0"/>
                <a:cs typeface="Times New Roman" charset="0"/>
              </a:rPr>
              <a:t>then, the number of predators has declined sharply, and the number of predators has also begun to decrease due to lack of food. During this period, two species are decreasing. When the prey is reduced to a minimum, the number of predators is K</a:t>
            </a:r>
            <a:r>
              <a:rPr lang="en-US" baseline="-25000" dirty="0">
                <a:latin typeface="Times New Roman" charset="0"/>
                <a:ea typeface="Times New Roman" charset="0"/>
                <a:cs typeface="Times New Roman" charset="0"/>
              </a:rPr>
              <a:t>1</a:t>
            </a:r>
            <a:r>
              <a:rPr lang="en-US" dirty="0">
                <a:latin typeface="Times New Roman" charset="0"/>
                <a:ea typeface="Times New Roman" charset="0"/>
                <a:cs typeface="Times New Roman" charset="0"/>
              </a:rPr>
              <a:t>/K</a:t>
            </a:r>
            <a:r>
              <a:rPr lang="en-US" baseline="-25000" dirty="0">
                <a:latin typeface="Times New Roman" charset="0"/>
                <a:ea typeface="Times New Roman" charset="0"/>
                <a:cs typeface="Times New Roman" charset="0"/>
              </a:rPr>
              <a:t>2</a:t>
            </a:r>
            <a:r>
              <a:rPr lang="en-US" dirty="0">
                <a:latin typeface="Times New Roman" charset="0"/>
                <a:ea typeface="Times New Roman" charset="0"/>
                <a:cs typeface="Times New Roman" charset="0"/>
              </a:rPr>
              <a:t> again</a:t>
            </a:r>
            <a:r>
              <a:rPr lang="en-US" dirty="0" smtClean="0">
                <a:latin typeface="Times New Roman" charset="0"/>
                <a:ea typeface="Times New Roman" charset="0"/>
                <a:cs typeface="Times New Roman" charset="0"/>
              </a:rPr>
              <a:t>.</a:t>
            </a:r>
          </a:p>
          <a:p>
            <a:r>
              <a:rPr lang="en-US" dirty="0" smtClean="0">
                <a:latin typeface="Times New Roman" charset="0"/>
                <a:ea typeface="Times New Roman" charset="0"/>
                <a:cs typeface="Times New Roman" charset="0"/>
              </a:rPr>
              <a:t> </a:t>
            </a:r>
            <a:r>
              <a:rPr lang="en-US" dirty="0">
                <a:latin typeface="Times New Roman" charset="0"/>
                <a:ea typeface="Times New Roman" charset="0"/>
                <a:cs typeface="Times New Roman" charset="0"/>
              </a:rPr>
              <a:t>After that, predators began to grow, while predators continued to decrease. As the predator grows to K</a:t>
            </a:r>
            <a:r>
              <a:rPr lang="en-US" baseline="-25000" dirty="0">
                <a:latin typeface="Times New Roman" charset="0"/>
                <a:ea typeface="Times New Roman" charset="0"/>
                <a:cs typeface="Times New Roman" charset="0"/>
              </a:rPr>
              <a:t>4</a:t>
            </a:r>
            <a:r>
              <a:rPr lang="en-US" dirty="0">
                <a:latin typeface="Times New Roman" charset="0"/>
                <a:ea typeface="Times New Roman" charset="0"/>
                <a:cs typeface="Times New Roman" charset="0"/>
              </a:rPr>
              <a:t>/K</a:t>
            </a:r>
            <a:r>
              <a:rPr lang="en-US" baseline="-25000" dirty="0">
                <a:latin typeface="Times New Roman" charset="0"/>
                <a:ea typeface="Times New Roman" charset="0"/>
                <a:cs typeface="Times New Roman" charset="0"/>
              </a:rPr>
              <a:t>3</a:t>
            </a:r>
            <a:r>
              <a:rPr lang="en-US" dirty="0">
                <a:latin typeface="Times New Roman" charset="0"/>
                <a:ea typeface="Times New Roman" charset="0"/>
                <a:cs typeface="Times New Roman" charset="0"/>
              </a:rPr>
              <a:t> again, the predator begins to increase as the food begins enough, and then the predator will increase to the maximum, and the predator will increase to K</a:t>
            </a:r>
            <a:r>
              <a:rPr lang="en-US" baseline="-25000" dirty="0">
                <a:latin typeface="Times New Roman" charset="0"/>
                <a:ea typeface="Times New Roman" charset="0"/>
                <a:cs typeface="Times New Roman" charset="0"/>
              </a:rPr>
              <a:t>1</a:t>
            </a:r>
            <a:r>
              <a:rPr lang="en-US" dirty="0">
                <a:latin typeface="Times New Roman" charset="0"/>
                <a:ea typeface="Times New Roman" charset="0"/>
                <a:cs typeface="Times New Roman" charset="0"/>
              </a:rPr>
              <a:t>/K</a:t>
            </a:r>
            <a:r>
              <a:rPr lang="en-US" baseline="-25000" dirty="0">
                <a:latin typeface="Times New Roman" charset="0"/>
                <a:ea typeface="Times New Roman" charset="0"/>
                <a:cs typeface="Times New Roman" charset="0"/>
              </a:rPr>
              <a:t>2</a:t>
            </a:r>
            <a:r>
              <a:rPr lang="en-US" dirty="0">
                <a:latin typeface="Times New Roman" charset="0"/>
                <a:ea typeface="Times New Roman" charset="0"/>
                <a:cs typeface="Times New Roman" charset="0"/>
              </a:rPr>
              <a:t>. At this point, a number of changes in the cycle is completed.</a:t>
            </a:r>
          </a:p>
        </p:txBody>
      </p:sp>
    </p:spTree>
    <p:extLst>
      <p:ext uri="{BB962C8B-B14F-4D97-AF65-F5344CB8AC3E}">
        <p14:creationId xmlns:p14="http://schemas.microsoft.com/office/powerpoint/2010/main" val="11266404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263</TotalTime>
  <Words>1116</Words>
  <Application>Microsoft Macintosh PowerPoint</Application>
  <PresentationFormat>On-screen Show (4:3)</PresentationFormat>
  <Paragraphs>134</Paragraphs>
  <Slides>31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Calibri</vt:lpstr>
      <vt:lpstr>Calibri Light</vt:lpstr>
      <vt:lpstr>Cambria Math</vt:lpstr>
      <vt:lpstr>DengXian</vt:lpstr>
      <vt:lpstr>Times</vt:lpstr>
      <vt:lpstr>Times New Roman</vt:lpstr>
      <vt:lpstr>宋体</vt:lpstr>
      <vt:lpstr>Arial</vt:lpstr>
      <vt:lpstr>Office Theme</vt:lpstr>
      <vt:lpstr>PowerPoint Presentation</vt:lpstr>
      <vt:lpstr>Species relationship</vt:lpstr>
      <vt:lpstr>Species relationship</vt:lpstr>
      <vt:lpstr>Assume:</vt:lpstr>
      <vt:lpstr>PowerPoint Presentation</vt:lpstr>
      <vt:lpstr>PowerPoint Presentation</vt:lpstr>
      <vt:lpstr>PowerPoint Presentation</vt:lpstr>
      <vt:lpstr>PowerPoint Presentation</vt:lpstr>
      <vt:lpstr>PowerPoint Presentation</vt:lpstr>
      <vt:lpstr>Model 2</vt:lpstr>
      <vt:lpstr>PowerPoint Presentation</vt:lpstr>
      <vt:lpstr>PowerPoint Presentation</vt:lpstr>
      <vt:lpstr>PowerPoint Presentation</vt:lpstr>
      <vt:lpstr>Model 3</vt:lpstr>
      <vt:lpstr>PowerPoint Presentation</vt:lpstr>
      <vt:lpstr>Infectious disease model</vt:lpstr>
      <vt:lpstr>model1</vt:lpstr>
      <vt:lpstr>PowerPoint Presentation</vt:lpstr>
      <vt:lpstr>PowerPoint Presentation</vt:lpstr>
      <vt:lpstr>Model 2 </vt:lpstr>
      <vt:lpstr>Parameters</vt:lpstr>
      <vt:lpstr>Differential Equation</vt:lpstr>
      <vt:lpstr>Differential Equation</vt:lpstr>
      <vt:lpstr>Differential Equation</vt:lpstr>
      <vt:lpstr>PowerPoint Presentation</vt:lpstr>
      <vt:lpstr>Model 3</vt:lpstr>
      <vt:lpstr>Differential Equation</vt:lpstr>
      <vt:lpstr>Differential Equation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C0147</dc:creator>
  <cp:lastModifiedBy>C0147</cp:lastModifiedBy>
  <cp:revision>22</cp:revision>
  <dcterms:created xsi:type="dcterms:W3CDTF">2018-05-10T13:30:38Z</dcterms:created>
  <dcterms:modified xsi:type="dcterms:W3CDTF">2018-05-10T17:54:16Z</dcterms:modified>
</cp:coreProperties>
</file>